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8" r:id="rId1"/>
    <p:sldMasterId id="2147484317" r:id="rId2"/>
    <p:sldMasterId id="2147484319" r:id="rId3"/>
    <p:sldMasterId id="2147484327" r:id="rId4"/>
    <p:sldMasterId id="2147484329" r:id="rId5"/>
  </p:sldMasterIdLst>
  <p:notesMasterIdLst>
    <p:notesMasterId r:id="rId57"/>
  </p:notesMasterIdLst>
  <p:handoutMasterIdLst>
    <p:handoutMasterId r:id="rId58"/>
  </p:handoutMasterIdLst>
  <p:sldIdLst>
    <p:sldId id="587" r:id="rId6"/>
    <p:sldId id="512" r:id="rId7"/>
    <p:sldId id="510" r:id="rId8"/>
    <p:sldId id="518" r:id="rId9"/>
    <p:sldId id="562" r:id="rId10"/>
    <p:sldId id="563" r:id="rId11"/>
    <p:sldId id="519" r:id="rId12"/>
    <p:sldId id="520" r:id="rId13"/>
    <p:sldId id="521" r:id="rId14"/>
    <p:sldId id="582" r:id="rId15"/>
    <p:sldId id="522" r:id="rId16"/>
    <p:sldId id="525" r:id="rId17"/>
    <p:sldId id="526" r:id="rId18"/>
    <p:sldId id="527" r:id="rId19"/>
    <p:sldId id="528" r:id="rId20"/>
    <p:sldId id="529" r:id="rId21"/>
    <p:sldId id="559" r:id="rId22"/>
    <p:sldId id="560" r:id="rId23"/>
    <p:sldId id="561" r:id="rId24"/>
    <p:sldId id="533" r:id="rId25"/>
    <p:sldId id="534" r:id="rId26"/>
    <p:sldId id="535" r:id="rId27"/>
    <p:sldId id="536" r:id="rId28"/>
    <p:sldId id="539" r:id="rId29"/>
    <p:sldId id="540" r:id="rId30"/>
    <p:sldId id="565" r:id="rId31"/>
    <p:sldId id="544" r:id="rId32"/>
    <p:sldId id="585" r:id="rId33"/>
    <p:sldId id="547" r:id="rId34"/>
    <p:sldId id="552" r:id="rId35"/>
    <p:sldId id="558" r:id="rId36"/>
    <p:sldId id="570" r:id="rId37"/>
    <p:sldId id="567" r:id="rId38"/>
    <p:sldId id="568" r:id="rId39"/>
    <p:sldId id="553" r:id="rId40"/>
    <p:sldId id="554" r:id="rId41"/>
    <p:sldId id="555" r:id="rId42"/>
    <p:sldId id="556" r:id="rId43"/>
    <p:sldId id="586" r:id="rId44"/>
    <p:sldId id="584" r:id="rId45"/>
    <p:sldId id="583" r:id="rId46"/>
    <p:sldId id="571" r:id="rId47"/>
    <p:sldId id="572" r:id="rId48"/>
    <p:sldId id="573" r:id="rId49"/>
    <p:sldId id="574" r:id="rId50"/>
    <p:sldId id="580" r:id="rId51"/>
    <p:sldId id="575" r:id="rId52"/>
    <p:sldId id="576" r:id="rId53"/>
    <p:sldId id="577" r:id="rId54"/>
    <p:sldId id="578" r:id="rId55"/>
    <p:sldId id="579" r:id="rId56"/>
  </p:sldIdLst>
  <p:sldSz cx="12188825" cy="6858000"/>
  <p:notesSz cx="7315200" cy="9601200"/>
  <p:custDataLst>
    <p:tags r:id="rId59"/>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Introduction" id="{584DB94D-C6C2-B843-BFEF-51CDA65DAFB4}">
          <p14:sldIdLst>
            <p14:sldId id="587"/>
            <p14:sldId id="512"/>
            <p14:sldId id="510"/>
          </p14:sldIdLst>
        </p14:section>
        <p14:section name="Why Containers" id="{0F6013CE-6061-F748-AD4E-F7691D594CBA}">
          <p14:sldIdLst>
            <p14:sldId id="518"/>
            <p14:sldId id="562"/>
            <p14:sldId id="563"/>
            <p14:sldId id="519"/>
            <p14:sldId id="520"/>
            <p14:sldId id="521"/>
            <p14:sldId id="582"/>
            <p14:sldId id="522"/>
            <p14:sldId id="525"/>
          </p14:sldIdLst>
        </p14:section>
        <p14:section name="Docker Conatiners" id="{AE8CF3CD-B013-0049-BA6E-B47E45F67857}">
          <p14:sldIdLst>
            <p14:sldId id="526"/>
            <p14:sldId id="527"/>
            <p14:sldId id="528"/>
            <p14:sldId id="529"/>
            <p14:sldId id="559"/>
            <p14:sldId id="560"/>
            <p14:sldId id="561"/>
          </p14:sldIdLst>
        </p14:section>
        <p14:section name="Container Orchestration" id="{09A9947A-02E4-B648-9F01-5CD7163F2C4D}">
          <p14:sldIdLst>
            <p14:sldId id="533"/>
            <p14:sldId id="534"/>
            <p14:sldId id="535"/>
            <p14:sldId id="536"/>
          </p14:sldIdLst>
        </p14:section>
        <p14:section name="Kubernetes" id="{9998E861-57A9-534B-B1C6-94E7AF97BC5E}">
          <p14:sldIdLst>
            <p14:sldId id="539"/>
            <p14:sldId id="540"/>
            <p14:sldId id="565"/>
            <p14:sldId id="544"/>
            <p14:sldId id="585"/>
            <p14:sldId id="547"/>
            <p14:sldId id="552"/>
            <p14:sldId id="558"/>
          </p14:sldIdLst>
        </p14:section>
        <p14:section name="Kubernetes in the IBM Cloud" id="{20F60097-C87E-2845-BE5F-6E8DE9D183CD}">
          <p14:sldIdLst>
            <p14:sldId id="570"/>
            <p14:sldId id="567"/>
            <p14:sldId id="568"/>
          </p14:sldIdLst>
        </p14:section>
        <p14:section name="Conclusion" id="{30F01D90-5730-7C42-A996-9969F5DF596F}">
          <p14:sldIdLst>
            <p14:sldId id="553"/>
            <p14:sldId id="554"/>
            <p14:sldId id="555"/>
            <p14:sldId id="556"/>
          </p14:sldIdLst>
        </p14:section>
        <p14:section name="Additional Backup Slides (Hidden)" id="{91EA9E3A-A386-E044-A913-480313E33D66}">
          <p14:sldIdLst>
            <p14:sldId id="586"/>
            <p14:sldId id="584"/>
            <p14:sldId id="583"/>
            <p14:sldId id="571"/>
            <p14:sldId id="572"/>
            <p14:sldId id="573"/>
            <p14:sldId id="574"/>
            <p14:sldId id="580"/>
            <p14:sldId id="575"/>
            <p14:sldId id="576"/>
            <p14:sldId id="577"/>
            <p14:sldId id="578"/>
            <p14:sldId id="579"/>
          </p14:sldIdLst>
        </p14:section>
      </p14:sectionLst>
    </p:ext>
    <p:ext uri="{EFAFB233-063F-42B5-8137-9DF3F51BA10A}">
      <p15:sldGuideLst xmlns:p15="http://schemas.microsoft.com/office/powerpoint/2012/main">
        <p15:guide id="1" orient="horz" pos="4265" userDrawn="1">
          <p15:clr>
            <a:srgbClr val="A4A3A4"/>
          </p15:clr>
        </p15:guide>
        <p15:guide id="2" pos="207" userDrawn="1">
          <p15:clr>
            <a:srgbClr val="A4A3A4"/>
          </p15:clr>
        </p15:guide>
        <p15:guide id="3" pos="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27B"/>
    <a:srgbClr val="D48BFD"/>
    <a:srgbClr val="E9BFFF"/>
    <a:srgbClr val="00649D"/>
    <a:srgbClr val="E7EDF4"/>
    <a:srgbClr val="EEF6E2"/>
    <a:srgbClr val="5BA448"/>
    <a:srgbClr val="496E7E"/>
    <a:srgbClr val="BADD8C"/>
    <a:srgbClr val="14C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66717" autoAdjust="0"/>
  </p:normalViewPr>
  <p:slideViewPr>
    <p:cSldViewPr snapToGrid="0">
      <p:cViewPr varScale="1">
        <p:scale>
          <a:sx n="76" d="100"/>
          <a:sy n="76" d="100"/>
        </p:scale>
        <p:origin x="1512" y="84"/>
      </p:cViewPr>
      <p:guideLst>
        <p:guide orient="horz" pos="4265"/>
        <p:guide pos="207"/>
        <p:guide pos="275"/>
      </p:guideLst>
    </p:cSldViewPr>
  </p:slideViewPr>
  <p:outlineViewPr>
    <p:cViewPr>
      <p:scale>
        <a:sx n="33" d="100"/>
        <a:sy n="33" d="100"/>
      </p:scale>
      <p:origin x="0" y="-896"/>
    </p:cViewPr>
  </p:outlineViewPr>
  <p:notesTextViewPr>
    <p:cViewPr>
      <p:scale>
        <a:sx n="1" d="1"/>
        <a:sy n="1" d="1"/>
      </p:scale>
      <p:origin x="0" y="0"/>
    </p:cViewPr>
  </p:notesTextViewPr>
  <p:sorterViewPr>
    <p:cViewPr>
      <p:scale>
        <a:sx n="100" d="100"/>
        <a:sy n="100" d="100"/>
      </p:scale>
      <p:origin x="0" y="11334"/>
    </p:cViewPr>
  </p:sorterViewPr>
  <p:notesViewPr>
    <p:cSldViewPr snapToGrid="0">
      <p:cViewPr varScale="1">
        <p:scale>
          <a:sx n="83" d="100"/>
          <a:sy n="83" d="100"/>
        </p:scale>
        <p:origin x="381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8548254-C063-4DA1-8001-7DF322CCD32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00D4589-CBE1-4E46-96BE-96ECFDE6DA3A}">
      <dgm:prSet phldrT="[Text]"/>
      <dgm:spPr/>
      <dgm:t>
        <a:bodyPr/>
        <a:lstStyle/>
        <a:p>
          <a:r>
            <a:rPr lang="en-US" dirty="0"/>
            <a:t>1</a:t>
          </a:r>
        </a:p>
      </dgm:t>
    </dgm:pt>
    <dgm:pt modelId="{8AB92D8A-DA5D-45E0-9071-F84A3209552B}" type="parTrans" cxnId="{05634683-F4D3-4279-9C42-C93F1B2463E3}">
      <dgm:prSet/>
      <dgm:spPr/>
      <dgm:t>
        <a:bodyPr/>
        <a:lstStyle/>
        <a:p>
          <a:endParaRPr lang="en-US"/>
        </a:p>
      </dgm:t>
    </dgm:pt>
    <dgm:pt modelId="{D33864EB-D249-49C9-89E2-5535C3494328}" type="sibTrans" cxnId="{05634683-F4D3-4279-9C42-C93F1B2463E3}">
      <dgm:prSet/>
      <dgm:spPr/>
      <dgm:t>
        <a:bodyPr/>
        <a:lstStyle/>
        <a:p>
          <a:endParaRPr lang="en-US"/>
        </a:p>
      </dgm:t>
    </dgm:pt>
    <dgm:pt modelId="{94848122-6C87-45DA-93B0-01906C4D1579}">
      <dgm:prSet phldrT="[Text]"/>
      <dgm:spPr/>
      <dgm:t>
        <a:bodyPr/>
        <a:lstStyle/>
        <a:p>
          <a:r>
            <a:rPr lang="en-US" dirty="0">
              <a:solidFill>
                <a:srgbClr val="0B427B"/>
              </a:solidFill>
            </a:rPr>
            <a:t>Containers</a:t>
          </a:r>
        </a:p>
      </dgm:t>
    </dgm:pt>
    <dgm:pt modelId="{2B860EA0-6FCC-4924-AB83-7E6096212CAA}" type="parTrans" cxnId="{D054988A-188B-4669-B773-0CA4B9E9E703}">
      <dgm:prSet/>
      <dgm:spPr/>
      <dgm:t>
        <a:bodyPr/>
        <a:lstStyle/>
        <a:p>
          <a:endParaRPr lang="en-US"/>
        </a:p>
      </dgm:t>
    </dgm:pt>
    <dgm:pt modelId="{4CF95B5F-40B3-4F8E-8F32-027913A1CCF9}" type="sibTrans" cxnId="{D054988A-188B-4669-B773-0CA4B9E9E703}">
      <dgm:prSet/>
      <dgm:spPr/>
      <dgm:t>
        <a:bodyPr/>
        <a:lstStyle/>
        <a:p>
          <a:endParaRPr lang="en-US"/>
        </a:p>
      </dgm:t>
    </dgm:pt>
    <dgm:pt modelId="{A5885844-358D-45A1-8961-B1FD2F63F443}">
      <dgm:prSet phldrT="[Text]"/>
      <dgm:spPr/>
      <dgm:t>
        <a:bodyPr/>
        <a:lstStyle/>
        <a:p>
          <a:r>
            <a:rPr lang="en-US" dirty="0"/>
            <a:t>2</a:t>
          </a:r>
        </a:p>
      </dgm:t>
    </dgm:pt>
    <dgm:pt modelId="{32A1F04D-CCD6-4BCF-BB26-3AA07124DE92}" type="parTrans" cxnId="{06D176FC-2DC6-4293-BC98-34C5B7A74C75}">
      <dgm:prSet/>
      <dgm:spPr/>
      <dgm:t>
        <a:bodyPr/>
        <a:lstStyle/>
        <a:p>
          <a:endParaRPr lang="en-US"/>
        </a:p>
      </dgm:t>
    </dgm:pt>
    <dgm:pt modelId="{EEC25ED2-533D-45A2-997F-BC61BEF9B10C}" type="sibTrans" cxnId="{06D176FC-2DC6-4293-BC98-34C5B7A74C75}">
      <dgm:prSet/>
      <dgm:spPr/>
      <dgm:t>
        <a:bodyPr/>
        <a:lstStyle/>
        <a:p>
          <a:endParaRPr lang="en-US"/>
        </a:p>
      </dgm:t>
    </dgm:pt>
    <dgm:pt modelId="{0237DFE2-3638-4D2D-A74D-3B8494B0E9DC}">
      <dgm:prSet phldrT="[Text]"/>
      <dgm:spPr/>
      <dgm:t>
        <a:bodyPr/>
        <a:lstStyle/>
        <a:p>
          <a:r>
            <a:rPr lang="en-US" dirty="0">
              <a:solidFill>
                <a:srgbClr val="0B427B"/>
              </a:solidFill>
            </a:rPr>
            <a:t>Why Containers?</a:t>
          </a:r>
        </a:p>
      </dgm:t>
    </dgm:pt>
    <dgm:pt modelId="{A4AE5969-64FA-4681-85C5-3A0150994406}" type="parTrans" cxnId="{FEE2C757-29D6-4FAE-95D0-6810FEDDD96C}">
      <dgm:prSet/>
      <dgm:spPr/>
      <dgm:t>
        <a:bodyPr/>
        <a:lstStyle/>
        <a:p>
          <a:endParaRPr lang="en-US"/>
        </a:p>
      </dgm:t>
    </dgm:pt>
    <dgm:pt modelId="{FCBE489F-371D-4060-B5B0-4A659BF51B20}" type="sibTrans" cxnId="{FEE2C757-29D6-4FAE-95D0-6810FEDDD96C}">
      <dgm:prSet/>
      <dgm:spPr/>
      <dgm:t>
        <a:bodyPr/>
        <a:lstStyle/>
        <a:p>
          <a:endParaRPr lang="en-US"/>
        </a:p>
      </dgm:t>
    </dgm:pt>
    <dgm:pt modelId="{4F7FBFD9-9E17-42C3-8E52-7FBABD70B7BD}">
      <dgm:prSet phldrT="[Text]"/>
      <dgm:spPr/>
      <dgm:t>
        <a:bodyPr/>
        <a:lstStyle/>
        <a:p>
          <a:r>
            <a:rPr lang="en-US" dirty="0"/>
            <a:t>3</a:t>
          </a:r>
        </a:p>
      </dgm:t>
    </dgm:pt>
    <dgm:pt modelId="{423F5688-8B3E-4BED-8A46-4FA6E3200A84}" type="parTrans" cxnId="{993FAACF-5467-48EE-B417-DDF5541CBB3F}">
      <dgm:prSet/>
      <dgm:spPr/>
      <dgm:t>
        <a:bodyPr/>
        <a:lstStyle/>
        <a:p>
          <a:endParaRPr lang="en-US"/>
        </a:p>
      </dgm:t>
    </dgm:pt>
    <dgm:pt modelId="{69002000-1525-4D60-B22A-A57393F794E4}" type="sibTrans" cxnId="{993FAACF-5467-48EE-B417-DDF5541CBB3F}">
      <dgm:prSet/>
      <dgm:spPr/>
      <dgm:t>
        <a:bodyPr/>
        <a:lstStyle/>
        <a:p>
          <a:endParaRPr lang="en-US"/>
        </a:p>
      </dgm:t>
    </dgm:pt>
    <dgm:pt modelId="{144682DC-85A7-4A05-91A8-00CB005A2952}">
      <dgm:prSet phldrT="[Text]"/>
      <dgm:spPr/>
      <dgm:t>
        <a:bodyPr/>
        <a:lstStyle/>
        <a:p>
          <a:r>
            <a:rPr lang="en-US" dirty="0">
              <a:solidFill>
                <a:srgbClr val="0B427B"/>
              </a:solidFill>
            </a:rPr>
            <a:t>Docker Containers</a:t>
          </a:r>
        </a:p>
      </dgm:t>
    </dgm:pt>
    <dgm:pt modelId="{DBA462A9-17AA-47E5-96B7-EEFF65329D69}" type="parTrans" cxnId="{76965B3E-1E78-43A9-AEA5-CF4726B84D0E}">
      <dgm:prSet/>
      <dgm:spPr/>
      <dgm:t>
        <a:bodyPr/>
        <a:lstStyle/>
        <a:p>
          <a:endParaRPr lang="en-US"/>
        </a:p>
      </dgm:t>
    </dgm:pt>
    <dgm:pt modelId="{8F3D36E0-B1D9-41C2-BF13-F99FEC8EE3D1}" type="sibTrans" cxnId="{76965B3E-1E78-43A9-AEA5-CF4726B84D0E}">
      <dgm:prSet/>
      <dgm:spPr/>
      <dgm:t>
        <a:bodyPr/>
        <a:lstStyle/>
        <a:p>
          <a:endParaRPr lang="en-US"/>
        </a:p>
      </dgm:t>
    </dgm:pt>
    <dgm:pt modelId="{5504EA4B-E47E-4521-A4B4-D58D5ACB8864}">
      <dgm:prSet phldrT="[Text]"/>
      <dgm:spPr/>
      <dgm:t>
        <a:bodyPr/>
        <a:lstStyle/>
        <a:p>
          <a:r>
            <a:rPr lang="en-US" dirty="0"/>
            <a:t>4</a:t>
          </a:r>
        </a:p>
      </dgm:t>
    </dgm:pt>
    <dgm:pt modelId="{AD9AFB94-CC63-478E-9623-E62EF0A595C9}" type="parTrans" cxnId="{A39FFE27-9470-4431-8970-639F0BCF7F9D}">
      <dgm:prSet/>
      <dgm:spPr/>
      <dgm:t>
        <a:bodyPr/>
        <a:lstStyle/>
        <a:p>
          <a:endParaRPr lang="en-US"/>
        </a:p>
      </dgm:t>
    </dgm:pt>
    <dgm:pt modelId="{3CC1F498-7A97-4889-8F43-A8111C2550EE}" type="sibTrans" cxnId="{A39FFE27-9470-4431-8970-639F0BCF7F9D}">
      <dgm:prSet/>
      <dgm:spPr/>
      <dgm:t>
        <a:bodyPr/>
        <a:lstStyle/>
        <a:p>
          <a:endParaRPr lang="en-US"/>
        </a:p>
      </dgm:t>
    </dgm:pt>
    <dgm:pt modelId="{A9D378FE-DF3C-4F2A-95AC-97D8A36D4B8B}">
      <dgm:prSet phldrT="[Text]"/>
      <dgm:spPr/>
      <dgm:t>
        <a:bodyPr/>
        <a:lstStyle/>
        <a:p>
          <a:r>
            <a:rPr lang="en-US" dirty="0"/>
            <a:t>5</a:t>
          </a:r>
        </a:p>
      </dgm:t>
    </dgm:pt>
    <dgm:pt modelId="{FAEEB783-0995-4D41-8A53-FC45526B82E5}" type="parTrans" cxnId="{2AFD8936-A1EF-4B84-BF64-EFD034DACAFA}">
      <dgm:prSet/>
      <dgm:spPr/>
      <dgm:t>
        <a:bodyPr/>
        <a:lstStyle/>
        <a:p>
          <a:endParaRPr lang="en-US"/>
        </a:p>
      </dgm:t>
    </dgm:pt>
    <dgm:pt modelId="{7CAB872E-B75A-4C13-AED1-120327E16268}" type="sibTrans" cxnId="{2AFD8936-A1EF-4B84-BF64-EFD034DACAFA}">
      <dgm:prSet/>
      <dgm:spPr/>
      <dgm:t>
        <a:bodyPr/>
        <a:lstStyle/>
        <a:p>
          <a:endParaRPr lang="en-US"/>
        </a:p>
      </dgm:t>
    </dgm:pt>
    <dgm:pt modelId="{724725D2-84C0-4326-95F1-3F7667BF59CB}">
      <dgm:prSet phldrT="[Text]"/>
      <dgm:spPr/>
      <dgm:t>
        <a:bodyPr/>
        <a:lstStyle/>
        <a:p>
          <a:r>
            <a:rPr lang="en-US" dirty="0"/>
            <a:t>7</a:t>
          </a:r>
        </a:p>
      </dgm:t>
    </dgm:pt>
    <dgm:pt modelId="{E84DD6C5-3E3B-4C70-ADF7-D0834EFF4E93}" type="parTrans" cxnId="{81ED82E4-7BA2-454E-B6A1-DAA05DE3A9BA}">
      <dgm:prSet/>
      <dgm:spPr/>
      <dgm:t>
        <a:bodyPr/>
        <a:lstStyle/>
        <a:p>
          <a:endParaRPr lang="en-US"/>
        </a:p>
      </dgm:t>
    </dgm:pt>
    <dgm:pt modelId="{78274E2E-0CA8-4D37-A7A0-F3B6CB2EB821}" type="sibTrans" cxnId="{81ED82E4-7BA2-454E-B6A1-DAA05DE3A9BA}">
      <dgm:prSet/>
      <dgm:spPr/>
      <dgm:t>
        <a:bodyPr/>
        <a:lstStyle/>
        <a:p>
          <a:endParaRPr lang="en-US"/>
        </a:p>
      </dgm:t>
    </dgm:pt>
    <dgm:pt modelId="{26AF0A7A-D1FE-4750-A8FC-811A7EA380B5}">
      <dgm:prSet phldrT="[Text]"/>
      <dgm:spPr/>
      <dgm:t>
        <a:bodyPr/>
        <a:lstStyle/>
        <a:p>
          <a:r>
            <a:rPr lang="en-US" dirty="0">
              <a:solidFill>
                <a:srgbClr val="0B427B"/>
              </a:solidFill>
            </a:rPr>
            <a:t>Container Orchestration</a:t>
          </a:r>
        </a:p>
      </dgm:t>
    </dgm:pt>
    <dgm:pt modelId="{00FCB57B-32E7-4CE9-BCF9-E50DB281AF1F}" type="parTrans" cxnId="{558B3D6B-AF58-45A4-BF16-2710192C5132}">
      <dgm:prSet/>
      <dgm:spPr/>
      <dgm:t>
        <a:bodyPr/>
        <a:lstStyle/>
        <a:p>
          <a:endParaRPr lang="en-US"/>
        </a:p>
      </dgm:t>
    </dgm:pt>
    <dgm:pt modelId="{6A6C8A39-1F7B-4FA0-8AF1-163D232C2F3B}" type="sibTrans" cxnId="{558B3D6B-AF58-45A4-BF16-2710192C5132}">
      <dgm:prSet/>
      <dgm:spPr/>
      <dgm:t>
        <a:bodyPr/>
        <a:lstStyle/>
        <a:p>
          <a:endParaRPr lang="en-US"/>
        </a:p>
      </dgm:t>
    </dgm:pt>
    <dgm:pt modelId="{1D138D24-FCA0-4145-8362-F8DF39CE6580}">
      <dgm:prSet phldrT="[Text]"/>
      <dgm:spPr/>
      <dgm:t>
        <a:bodyPr/>
        <a:lstStyle/>
        <a:p>
          <a:r>
            <a:rPr lang="en-US" dirty="0">
              <a:solidFill>
                <a:srgbClr val="0B427B"/>
              </a:solidFill>
            </a:rPr>
            <a:t>Kubernetes</a:t>
          </a:r>
        </a:p>
      </dgm:t>
    </dgm:pt>
    <dgm:pt modelId="{FF97DD9E-8CB7-49B2-B783-2431ECAD047D}" type="parTrans" cxnId="{71DCC678-8E07-4FB7-ABD5-396EC140D90C}">
      <dgm:prSet/>
      <dgm:spPr/>
      <dgm:t>
        <a:bodyPr/>
        <a:lstStyle/>
        <a:p>
          <a:endParaRPr lang="en-US"/>
        </a:p>
      </dgm:t>
    </dgm:pt>
    <dgm:pt modelId="{B15FF5AE-BA11-4B4E-9208-F4960F8CB6F7}" type="sibTrans" cxnId="{71DCC678-8E07-4FB7-ABD5-396EC140D90C}">
      <dgm:prSet/>
      <dgm:spPr/>
      <dgm:t>
        <a:bodyPr/>
        <a:lstStyle/>
        <a:p>
          <a:endParaRPr lang="en-US"/>
        </a:p>
      </dgm:t>
    </dgm:pt>
    <dgm:pt modelId="{59A5A1DC-F6EF-4383-A39D-9B11CA1F747D}">
      <dgm:prSet phldrT="[Text]"/>
      <dgm:spPr/>
      <dgm:t>
        <a:bodyPr/>
        <a:lstStyle/>
        <a:p>
          <a:r>
            <a:rPr lang="en-US" dirty="0">
              <a:solidFill>
                <a:srgbClr val="0B427B"/>
              </a:solidFill>
            </a:rPr>
            <a:t>Conclusion</a:t>
          </a:r>
        </a:p>
      </dgm:t>
    </dgm:pt>
    <dgm:pt modelId="{632D7D12-F279-47DF-9E2C-E3AF91A4F6AC}" type="parTrans" cxnId="{98A17B04-90F7-479B-879C-8C6905092F25}">
      <dgm:prSet/>
      <dgm:spPr/>
      <dgm:t>
        <a:bodyPr/>
        <a:lstStyle/>
        <a:p>
          <a:endParaRPr lang="en-US"/>
        </a:p>
      </dgm:t>
    </dgm:pt>
    <dgm:pt modelId="{F71E1405-5EB4-4843-8AFD-34537D21FACC}" type="sibTrans" cxnId="{98A17B04-90F7-479B-879C-8C6905092F25}">
      <dgm:prSet/>
      <dgm:spPr/>
      <dgm:t>
        <a:bodyPr/>
        <a:lstStyle/>
        <a:p>
          <a:endParaRPr lang="en-US"/>
        </a:p>
      </dgm:t>
    </dgm:pt>
    <dgm:pt modelId="{F49EEB3D-E104-7D4E-A54B-75E468205132}">
      <dgm:prSet phldrT="[Text]"/>
      <dgm:spPr/>
      <dgm:t>
        <a:bodyPr/>
        <a:lstStyle/>
        <a:p>
          <a:r>
            <a:rPr lang="en-US" dirty="0">
              <a:solidFill>
                <a:srgbClr val="0B427B"/>
              </a:solidFill>
            </a:rPr>
            <a:t>Kubernetes in the IBM Cloud</a:t>
          </a:r>
        </a:p>
      </dgm:t>
    </dgm:pt>
    <dgm:pt modelId="{1C605FD7-FA79-354B-9AC8-6BFB05AD6987}" type="parTrans" cxnId="{A8E36309-F075-7440-9AC2-71243D15086D}">
      <dgm:prSet/>
      <dgm:spPr/>
      <dgm:t>
        <a:bodyPr/>
        <a:lstStyle/>
        <a:p>
          <a:endParaRPr lang="en-US"/>
        </a:p>
      </dgm:t>
    </dgm:pt>
    <dgm:pt modelId="{8A5800F3-C7FA-CC49-AD30-948947384C89}" type="sibTrans" cxnId="{A8E36309-F075-7440-9AC2-71243D15086D}">
      <dgm:prSet/>
      <dgm:spPr/>
      <dgm:t>
        <a:bodyPr/>
        <a:lstStyle/>
        <a:p>
          <a:endParaRPr lang="en-US"/>
        </a:p>
      </dgm:t>
    </dgm:pt>
    <dgm:pt modelId="{A424B5F7-E22A-4648-B873-9BA3C7852863}">
      <dgm:prSet/>
      <dgm:spPr/>
      <dgm:t>
        <a:bodyPr/>
        <a:lstStyle/>
        <a:p>
          <a:r>
            <a:rPr lang="en-US" dirty="0"/>
            <a:t>6</a:t>
          </a:r>
        </a:p>
      </dgm:t>
    </dgm:pt>
    <dgm:pt modelId="{D77935DA-C9A7-C243-A5B2-C5861D9D53ED}" type="parTrans" cxnId="{FD29DCD0-45E6-6247-B4EA-1AA855CB3180}">
      <dgm:prSet/>
      <dgm:spPr/>
      <dgm:t>
        <a:bodyPr/>
        <a:lstStyle/>
        <a:p>
          <a:endParaRPr lang="en-US"/>
        </a:p>
      </dgm:t>
    </dgm:pt>
    <dgm:pt modelId="{68BECAF5-4AE7-F64D-9453-51F437253E4B}" type="sibTrans" cxnId="{FD29DCD0-45E6-6247-B4EA-1AA855CB3180}">
      <dgm:prSet/>
      <dgm:spPr/>
      <dgm:t>
        <a:bodyPr/>
        <a:lstStyle/>
        <a:p>
          <a:endParaRPr lang="en-US"/>
        </a:p>
      </dgm:t>
    </dgm:pt>
    <dgm:pt modelId="{441D1330-74A7-4DD3-8B2B-BDAC6A8CB8F2}" type="pres">
      <dgm:prSet presAssocID="{98548254-C063-4DA1-8001-7DF322CCD322}" presName="linearFlow" presStyleCnt="0">
        <dgm:presLayoutVars>
          <dgm:dir/>
          <dgm:animLvl val="lvl"/>
          <dgm:resizeHandles val="exact"/>
        </dgm:presLayoutVars>
      </dgm:prSet>
      <dgm:spPr/>
    </dgm:pt>
    <dgm:pt modelId="{5FAD3ED8-C6F9-44D3-A332-B173C82F58E5}" type="pres">
      <dgm:prSet presAssocID="{200D4589-CBE1-4E46-96BE-96ECFDE6DA3A}" presName="composite" presStyleCnt="0"/>
      <dgm:spPr/>
    </dgm:pt>
    <dgm:pt modelId="{D9585E22-15DB-47A6-84B5-09AD0DA24E30}" type="pres">
      <dgm:prSet presAssocID="{200D4589-CBE1-4E46-96BE-96ECFDE6DA3A}" presName="parentText" presStyleLbl="alignNode1" presStyleIdx="0" presStyleCnt="7">
        <dgm:presLayoutVars>
          <dgm:chMax val="1"/>
          <dgm:bulletEnabled val="1"/>
        </dgm:presLayoutVars>
      </dgm:prSet>
      <dgm:spPr/>
    </dgm:pt>
    <dgm:pt modelId="{F56ADBAB-74C9-4BFF-B7C2-E68F513571FE}" type="pres">
      <dgm:prSet presAssocID="{200D4589-CBE1-4E46-96BE-96ECFDE6DA3A}" presName="descendantText" presStyleLbl="alignAcc1" presStyleIdx="0" presStyleCnt="7">
        <dgm:presLayoutVars>
          <dgm:bulletEnabled val="1"/>
        </dgm:presLayoutVars>
      </dgm:prSet>
      <dgm:spPr/>
    </dgm:pt>
    <dgm:pt modelId="{20514C87-F57D-4082-BAF0-3220B87299E1}" type="pres">
      <dgm:prSet presAssocID="{D33864EB-D249-49C9-89E2-5535C3494328}" presName="sp" presStyleCnt="0"/>
      <dgm:spPr/>
    </dgm:pt>
    <dgm:pt modelId="{FA59D346-51A6-48FF-B705-744BF33AEA8D}" type="pres">
      <dgm:prSet presAssocID="{A5885844-358D-45A1-8961-B1FD2F63F443}" presName="composite" presStyleCnt="0"/>
      <dgm:spPr/>
    </dgm:pt>
    <dgm:pt modelId="{CD7A680A-4AAE-4FCA-BE92-4AB492179984}" type="pres">
      <dgm:prSet presAssocID="{A5885844-358D-45A1-8961-B1FD2F63F443}" presName="parentText" presStyleLbl="alignNode1" presStyleIdx="1" presStyleCnt="7">
        <dgm:presLayoutVars>
          <dgm:chMax val="1"/>
          <dgm:bulletEnabled val="1"/>
        </dgm:presLayoutVars>
      </dgm:prSet>
      <dgm:spPr/>
    </dgm:pt>
    <dgm:pt modelId="{637E31CD-B65F-44DF-9779-60E5432825D5}" type="pres">
      <dgm:prSet presAssocID="{A5885844-358D-45A1-8961-B1FD2F63F443}" presName="descendantText" presStyleLbl="alignAcc1" presStyleIdx="1" presStyleCnt="7">
        <dgm:presLayoutVars>
          <dgm:bulletEnabled val="1"/>
        </dgm:presLayoutVars>
      </dgm:prSet>
      <dgm:spPr/>
    </dgm:pt>
    <dgm:pt modelId="{22FD36B5-2B9B-43B2-A615-29CF0C8BE0C7}" type="pres">
      <dgm:prSet presAssocID="{EEC25ED2-533D-45A2-997F-BC61BEF9B10C}" presName="sp" presStyleCnt="0"/>
      <dgm:spPr/>
    </dgm:pt>
    <dgm:pt modelId="{0F8382F6-82BD-4F53-8F05-627B209094F1}" type="pres">
      <dgm:prSet presAssocID="{4F7FBFD9-9E17-42C3-8E52-7FBABD70B7BD}" presName="composite" presStyleCnt="0"/>
      <dgm:spPr/>
    </dgm:pt>
    <dgm:pt modelId="{9B8349D0-0BB2-4C9C-A04E-37F44B9FAF4D}" type="pres">
      <dgm:prSet presAssocID="{4F7FBFD9-9E17-42C3-8E52-7FBABD70B7BD}" presName="parentText" presStyleLbl="alignNode1" presStyleIdx="2" presStyleCnt="7" custLinFactNeighborY="-9725">
        <dgm:presLayoutVars>
          <dgm:chMax val="1"/>
          <dgm:bulletEnabled val="1"/>
        </dgm:presLayoutVars>
      </dgm:prSet>
      <dgm:spPr/>
    </dgm:pt>
    <dgm:pt modelId="{A99B5F98-8347-45F6-B39C-5816485C6EAE}" type="pres">
      <dgm:prSet presAssocID="{4F7FBFD9-9E17-42C3-8E52-7FBABD70B7BD}" presName="descendantText" presStyleLbl="alignAcc1" presStyleIdx="2" presStyleCnt="7">
        <dgm:presLayoutVars>
          <dgm:bulletEnabled val="1"/>
        </dgm:presLayoutVars>
      </dgm:prSet>
      <dgm:spPr/>
    </dgm:pt>
    <dgm:pt modelId="{546935C2-04C6-4755-8BDF-EAC04DCDC878}" type="pres">
      <dgm:prSet presAssocID="{69002000-1525-4D60-B22A-A57393F794E4}" presName="sp" presStyleCnt="0"/>
      <dgm:spPr/>
    </dgm:pt>
    <dgm:pt modelId="{6A3E257F-F61B-4C42-A499-F4D95A2E614C}" type="pres">
      <dgm:prSet presAssocID="{5504EA4B-E47E-4521-A4B4-D58D5ACB8864}" presName="composite" presStyleCnt="0"/>
      <dgm:spPr/>
    </dgm:pt>
    <dgm:pt modelId="{1010845F-ECE4-4AEA-B1A0-2A6CE3E7123A}" type="pres">
      <dgm:prSet presAssocID="{5504EA4B-E47E-4521-A4B4-D58D5ACB8864}" presName="parentText" presStyleLbl="alignNode1" presStyleIdx="3" presStyleCnt="7">
        <dgm:presLayoutVars>
          <dgm:chMax val="1"/>
          <dgm:bulletEnabled val="1"/>
        </dgm:presLayoutVars>
      </dgm:prSet>
      <dgm:spPr/>
    </dgm:pt>
    <dgm:pt modelId="{47B2C2BB-7057-4ED8-89C1-EA3DFEA4947A}" type="pres">
      <dgm:prSet presAssocID="{5504EA4B-E47E-4521-A4B4-D58D5ACB8864}" presName="descendantText" presStyleLbl="alignAcc1" presStyleIdx="3" presStyleCnt="7">
        <dgm:presLayoutVars>
          <dgm:bulletEnabled val="1"/>
        </dgm:presLayoutVars>
      </dgm:prSet>
      <dgm:spPr/>
    </dgm:pt>
    <dgm:pt modelId="{23F96700-2FC4-4C30-B4C6-596EDAE62200}" type="pres">
      <dgm:prSet presAssocID="{3CC1F498-7A97-4889-8F43-A8111C2550EE}" presName="sp" presStyleCnt="0"/>
      <dgm:spPr/>
    </dgm:pt>
    <dgm:pt modelId="{C69A343B-201C-425F-BDD5-7FC18DC70155}" type="pres">
      <dgm:prSet presAssocID="{A9D378FE-DF3C-4F2A-95AC-97D8A36D4B8B}" presName="composite" presStyleCnt="0"/>
      <dgm:spPr/>
    </dgm:pt>
    <dgm:pt modelId="{F6A2E5F6-0EF1-4F14-ABA5-E87B8D89CA9A}" type="pres">
      <dgm:prSet presAssocID="{A9D378FE-DF3C-4F2A-95AC-97D8A36D4B8B}" presName="parentText" presStyleLbl="alignNode1" presStyleIdx="4" presStyleCnt="7">
        <dgm:presLayoutVars>
          <dgm:chMax val="1"/>
          <dgm:bulletEnabled val="1"/>
        </dgm:presLayoutVars>
      </dgm:prSet>
      <dgm:spPr/>
    </dgm:pt>
    <dgm:pt modelId="{36DF3853-E132-4AEB-A598-79D072AB0244}" type="pres">
      <dgm:prSet presAssocID="{A9D378FE-DF3C-4F2A-95AC-97D8A36D4B8B}" presName="descendantText" presStyleLbl="alignAcc1" presStyleIdx="4" presStyleCnt="7">
        <dgm:presLayoutVars>
          <dgm:bulletEnabled val="1"/>
        </dgm:presLayoutVars>
      </dgm:prSet>
      <dgm:spPr/>
    </dgm:pt>
    <dgm:pt modelId="{536CBFA6-0F39-45AF-8D0B-695E2144D8DC}" type="pres">
      <dgm:prSet presAssocID="{7CAB872E-B75A-4C13-AED1-120327E16268}" presName="sp" presStyleCnt="0"/>
      <dgm:spPr/>
    </dgm:pt>
    <dgm:pt modelId="{B8E6932E-E57B-2B4D-8080-33E34E816B89}" type="pres">
      <dgm:prSet presAssocID="{A424B5F7-E22A-4648-B873-9BA3C7852863}" presName="composite" presStyleCnt="0"/>
      <dgm:spPr/>
    </dgm:pt>
    <dgm:pt modelId="{E2801B7F-CF31-3640-95BC-6C4202379A0B}" type="pres">
      <dgm:prSet presAssocID="{A424B5F7-E22A-4648-B873-9BA3C7852863}" presName="parentText" presStyleLbl="alignNode1" presStyleIdx="5" presStyleCnt="7">
        <dgm:presLayoutVars>
          <dgm:chMax val="1"/>
          <dgm:bulletEnabled val="1"/>
        </dgm:presLayoutVars>
      </dgm:prSet>
      <dgm:spPr/>
    </dgm:pt>
    <dgm:pt modelId="{06F6F297-C899-1246-9DC6-D476789800A0}" type="pres">
      <dgm:prSet presAssocID="{A424B5F7-E22A-4648-B873-9BA3C7852863}" presName="descendantText" presStyleLbl="alignAcc1" presStyleIdx="5" presStyleCnt="7">
        <dgm:presLayoutVars>
          <dgm:bulletEnabled val="1"/>
        </dgm:presLayoutVars>
      </dgm:prSet>
      <dgm:spPr/>
    </dgm:pt>
    <dgm:pt modelId="{202B8C98-0584-B843-9181-98C1DE8365CB}" type="pres">
      <dgm:prSet presAssocID="{68BECAF5-4AE7-F64D-9453-51F437253E4B}" presName="sp" presStyleCnt="0"/>
      <dgm:spPr/>
    </dgm:pt>
    <dgm:pt modelId="{EF9F39CE-E833-4ED5-B38B-1C39048A9396}" type="pres">
      <dgm:prSet presAssocID="{724725D2-84C0-4326-95F1-3F7667BF59CB}" presName="composite" presStyleCnt="0"/>
      <dgm:spPr/>
    </dgm:pt>
    <dgm:pt modelId="{A400527B-E1A9-448D-8690-C96514FB634C}" type="pres">
      <dgm:prSet presAssocID="{724725D2-84C0-4326-95F1-3F7667BF59CB}" presName="parentText" presStyleLbl="alignNode1" presStyleIdx="6" presStyleCnt="7">
        <dgm:presLayoutVars>
          <dgm:chMax val="1"/>
          <dgm:bulletEnabled val="1"/>
        </dgm:presLayoutVars>
      </dgm:prSet>
      <dgm:spPr/>
    </dgm:pt>
    <dgm:pt modelId="{BCBB99D1-C286-4375-A676-139E35AC9743}" type="pres">
      <dgm:prSet presAssocID="{724725D2-84C0-4326-95F1-3F7667BF59CB}" presName="descendantText" presStyleLbl="alignAcc1" presStyleIdx="6" presStyleCnt="7">
        <dgm:presLayoutVars>
          <dgm:bulletEnabled val="1"/>
        </dgm:presLayoutVars>
      </dgm:prSet>
      <dgm:spPr/>
    </dgm:pt>
  </dgm:ptLst>
  <dgm:cxnLst>
    <dgm:cxn modelId="{98A17B04-90F7-479B-879C-8C6905092F25}" srcId="{724725D2-84C0-4326-95F1-3F7667BF59CB}" destId="{59A5A1DC-F6EF-4383-A39D-9B11CA1F747D}" srcOrd="0" destOrd="0" parTransId="{632D7D12-F279-47DF-9E2C-E3AF91A4F6AC}" sibTransId="{F71E1405-5EB4-4843-8AFD-34537D21FACC}"/>
    <dgm:cxn modelId="{3C72D306-C5A3-446B-8666-11705522752B}" type="presOf" srcId="{724725D2-84C0-4326-95F1-3F7667BF59CB}" destId="{A400527B-E1A9-448D-8690-C96514FB634C}" srcOrd="0" destOrd="0" presId="urn:microsoft.com/office/officeart/2005/8/layout/chevron2"/>
    <dgm:cxn modelId="{A8E36309-F075-7440-9AC2-71243D15086D}" srcId="{A424B5F7-E22A-4648-B873-9BA3C7852863}" destId="{F49EEB3D-E104-7D4E-A54B-75E468205132}" srcOrd="0" destOrd="0" parTransId="{1C605FD7-FA79-354B-9AC8-6BFB05AD6987}" sibTransId="{8A5800F3-C7FA-CC49-AD30-948947384C89}"/>
    <dgm:cxn modelId="{EA77B718-60A7-48EA-81E5-2B9E26246009}" type="presOf" srcId="{98548254-C063-4DA1-8001-7DF322CCD322}" destId="{441D1330-74A7-4DD3-8B2B-BDAC6A8CB8F2}" srcOrd="0" destOrd="0" presId="urn:microsoft.com/office/officeart/2005/8/layout/chevron2"/>
    <dgm:cxn modelId="{9FC7BE22-93F6-4356-8819-7388C9AD5689}" type="presOf" srcId="{1D138D24-FCA0-4145-8362-F8DF39CE6580}" destId="{36DF3853-E132-4AEB-A598-79D072AB0244}" srcOrd="0" destOrd="0" presId="urn:microsoft.com/office/officeart/2005/8/layout/chevron2"/>
    <dgm:cxn modelId="{A39FFE27-9470-4431-8970-639F0BCF7F9D}" srcId="{98548254-C063-4DA1-8001-7DF322CCD322}" destId="{5504EA4B-E47E-4521-A4B4-D58D5ACB8864}" srcOrd="3" destOrd="0" parTransId="{AD9AFB94-CC63-478E-9623-E62EF0A595C9}" sibTransId="{3CC1F498-7A97-4889-8F43-A8111C2550EE}"/>
    <dgm:cxn modelId="{39FCFB2B-CA4B-4530-839D-1E0C3E2C080D}" type="presOf" srcId="{144682DC-85A7-4A05-91A8-00CB005A2952}" destId="{A99B5F98-8347-45F6-B39C-5816485C6EAE}" srcOrd="0" destOrd="0" presId="urn:microsoft.com/office/officeart/2005/8/layout/chevron2"/>
    <dgm:cxn modelId="{4F6DAA31-B8F9-4D15-8EB4-9E73202DC3F4}" type="presOf" srcId="{0237DFE2-3638-4D2D-A74D-3B8494B0E9DC}" destId="{637E31CD-B65F-44DF-9779-60E5432825D5}" srcOrd="0" destOrd="0" presId="urn:microsoft.com/office/officeart/2005/8/layout/chevron2"/>
    <dgm:cxn modelId="{87DF1633-DA9C-4F15-8EAD-16F2EB6A7A13}" type="presOf" srcId="{4F7FBFD9-9E17-42C3-8E52-7FBABD70B7BD}" destId="{9B8349D0-0BB2-4C9C-A04E-37F44B9FAF4D}" srcOrd="0" destOrd="0" presId="urn:microsoft.com/office/officeart/2005/8/layout/chevron2"/>
    <dgm:cxn modelId="{2AFD8936-A1EF-4B84-BF64-EFD034DACAFA}" srcId="{98548254-C063-4DA1-8001-7DF322CCD322}" destId="{A9D378FE-DF3C-4F2A-95AC-97D8A36D4B8B}" srcOrd="4" destOrd="0" parTransId="{FAEEB783-0995-4D41-8A53-FC45526B82E5}" sibTransId="{7CAB872E-B75A-4C13-AED1-120327E16268}"/>
    <dgm:cxn modelId="{76965B3E-1E78-43A9-AEA5-CF4726B84D0E}" srcId="{4F7FBFD9-9E17-42C3-8E52-7FBABD70B7BD}" destId="{144682DC-85A7-4A05-91A8-00CB005A2952}" srcOrd="0" destOrd="0" parTransId="{DBA462A9-17AA-47E5-96B7-EEFF65329D69}" sibTransId="{8F3D36E0-B1D9-41C2-BF13-F99FEC8EE3D1}"/>
    <dgm:cxn modelId="{DFC74440-C587-4461-A323-B1CC19368071}" type="presOf" srcId="{5504EA4B-E47E-4521-A4B4-D58D5ACB8864}" destId="{1010845F-ECE4-4AEA-B1A0-2A6CE3E7123A}" srcOrd="0" destOrd="0" presId="urn:microsoft.com/office/officeart/2005/8/layout/chevron2"/>
    <dgm:cxn modelId="{558B3D6B-AF58-45A4-BF16-2710192C5132}" srcId="{5504EA4B-E47E-4521-A4B4-D58D5ACB8864}" destId="{26AF0A7A-D1FE-4750-A8FC-811A7EA380B5}" srcOrd="0" destOrd="0" parTransId="{00FCB57B-32E7-4CE9-BCF9-E50DB281AF1F}" sibTransId="{6A6C8A39-1F7B-4FA0-8AF1-163D232C2F3B}"/>
    <dgm:cxn modelId="{969EF24D-7BFF-4461-9A18-AAFF7D6058F7}" type="presOf" srcId="{26AF0A7A-D1FE-4750-A8FC-811A7EA380B5}" destId="{47B2C2BB-7057-4ED8-89C1-EA3DFEA4947A}" srcOrd="0" destOrd="0" presId="urn:microsoft.com/office/officeart/2005/8/layout/chevron2"/>
    <dgm:cxn modelId="{977E7E54-1AD6-47BB-9C3B-AA38E488841C}" type="presOf" srcId="{59A5A1DC-F6EF-4383-A39D-9B11CA1F747D}" destId="{BCBB99D1-C286-4375-A676-139E35AC9743}" srcOrd="0" destOrd="0" presId="urn:microsoft.com/office/officeart/2005/8/layout/chevron2"/>
    <dgm:cxn modelId="{FEE2C757-29D6-4FAE-95D0-6810FEDDD96C}" srcId="{A5885844-358D-45A1-8961-B1FD2F63F443}" destId="{0237DFE2-3638-4D2D-A74D-3B8494B0E9DC}" srcOrd="0" destOrd="0" parTransId="{A4AE5969-64FA-4681-85C5-3A0150994406}" sibTransId="{FCBE489F-371D-4060-B5B0-4A659BF51B20}"/>
    <dgm:cxn modelId="{AD654658-50FB-4340-B7A2-F6B4045CF7DF}" type="presOf" srcId="{A5885844-358D-45A1-8961-B1FD2F63F443}" destId="{CD7A680A-4AAE-4FCA-BE92-4AB492179984}" srcOrd="0" destOrd="0" presId="urn:microsoft.com/office/officeart/2005/8/layout/chevron2"/>
    <dgm:cxn modelId="{71DCC678-8E07-4FB7-ABD5-396EC140D90C}" srcId="{A9D378FE-DF3C-4F2A-95AC-97D8A36D4B8B}" destId="{1D138D24-FCA0-4145-8362-F8DF39CE6580}" srcOrd="0" destOrd="0" parTransId="{FF97DD9E-8CB7-49B2-B783-2431ECAD047D}" sibTransId="{B15FF5AE-BA11-4B4E-9208-F4960F8CB6F7}"/>
    <dgm:cxn modelId="{05634683-F4D3-4279-9C42-C93F1B2463E3}" srcId="{98548254-C063-4DA1-8001-7DF322CCD322}" destId="{200D4589-CBE1-4E46-96BE-96ECFDE6DA3A}" srcOrd="0" destOrd="0" parTransId="{8AB92D8A-DA5D-45E0-9071-F84A3209552B}" sibTransId="{D33864EB-D249-49C9-89E2-5535C3494328}"/>
    <dgm:cxn modelId="{FBF96C85-E791-461E-A3EA-2537CE5F9158}" type="presOf" srcId="{200D4589-CBE1-4E46-96BE-96ECFDE6DA3A}" destId="{D9585E22-15DB-47A6-84B5-09AD0DA24E30}" srcOrd="0" destOrd="0" presId="urn:microsoft.com/office/officeart/2005/8/layout/chevron2"/>
    <dgm:cxn modelId="{D054988A-188B-4669-B773-0CA4B9E9E703}" srcId="{200D4589-CBE1-4E46-96BE-96ECFDE6DA3A}" destId="{94848122-6C87-45DA-93B0-01906C4D1579}" srcOrd="0" destOrd="0" parTransId="{2B860EA0-6FCC-4924-AB83-7E6096212CAA}" sibTransId="{4CF95B5F-40B3-4F8E-8F32-027913A1CCF9}"/>
    <dgm:cxn modelId="{2F8F3F9D-10CF-4A60-9484-5BABFD5FCDD2}" type="presOf" srcId="{94848122-6C87-45DA-93B0-01906C4D1579}" destId="{F56ADBAB-74C9-4BFF-B7C2-E68F513571FE}" srcOrd="0" destOrd="0" presId="urn:microsoft.com/office/officeart/2005/8/layout/chevron2"/>
    <dgm:cxn modelId="{6C721AA9-DD2C-A34C-A2C1-7BB71D76927B}" type="presOf" srcId="{F49EEB3D-E104-7D4E-A54B-75E468205132}" destId="{06F6F297-C899-1246-9DC6-D476789800A0}" srcOrd="0" destOrd="0" presId="urn:microsoft.com/office/officeart/2005/8/layout/chevron2"/>
    <dgm:cxn modelId="{AE25A8B4-5BF8-4906-83A3-B5A0040EAC8B}" type="presOf" srcId="{A9D378FE-DF3C-4F2A-95AC-97D8A36D4B8B}" destId="{F6A2E5F6-0EF1-4F14-ABA5-E87B8D89CA9A}" srcOrd="0" destOrd="0" presId="urn:microsoft.com/office/officeart/2005/8/layout/chevron2"/>
    <dgm:cxn modelId="{993FAACF-5467-48EE-B417-DDF5541CBB3F}" srcId="{98548254-C063-4DA1-8001-7DF322CCD322}" destId="{4F7FBFD9-9E17-42C3-8E52-7FBABD70B7BD}" srcOrd="2" destOrd="0" parTransId="{423F5688-8B3E-4BED-8A46-4FA6E3200A84}" sibTransId="{69002000-1525-4D60-B22A-A57393F794E4}"/>
    <dgm:cxn modelId="{FD29DCD0-45E6-6247-B4EA-1AA855CB3180}" srcId="{98548254-C063-4DA1-8001-7DF322CCD322}" destId="{A424B5F7-E22A-4648-B873-9BA3C7852863}" srcOrd="5" destOrd="0" parTransId="{D77935DA-C9A7-C243-A5B2-C5861D9D53ED}" sibTransId="{68BECAF5-4AE7-F64D-9453-51F437253E4B}"/>
    <dgm:cxn modelId="{81ED82E4-7BA2-454E-B6A1-DAA05DE3A9BA}" srcId="{98548254-C063-4DA1-8001-7DF322CCD322}" destId="{724725D2-84C0-4326-95F1-3F7667BF59CB}" srcOrd="6" destOrd="0" parTransId="{E84DD6C5-3E3B-4C70-ADF7-D0834EFF4E93}" sibTransId="{78274E2E-0CA8-4D37-A7A0-F3B6CB2EB821}"/>
    <dgm:cxn modelId="{7D4083ED-4C4F-FE46-9724-86F4825D20BF}" type="presOf" srcId="{A424B5F7-E22A-4648-B873-9BA3C7852863}" destId="{E2801B7F-CF31-3640-95BC-6C4202379A0B}" srcOrd="0" destOrd="0" presId="urn:microsoft.com/office/officeart/2005/8/layout/chevron2"/>
    <dgm:cxn modelId="{06D176FC-2DC6-4293-BC98-34C5B7A74C75}" srcId="{98548254-C063-4DA1-8001-7DF322CCD322}" destId="{A5885844-358D-45A1-8961-B1FD2F63F443}" srcOrd="1" destOrd="0" parTransId="{32A1F04D-CCD6-4BCF-BB26-3AA07124DE92}" sibTransId="{EEC25ED2-533D-45A2-997F-BC61BEF9B10C}"/>
    <dgm:cxn modelId="{40186B7F-E4D5-4E7B-95E9-5522C79AB6C8}" type="presParOf" srcId="{441D1330-74A7-4DD3-8B2B-BDAC6A8CB8F2}" destId="{5FAD3ED8-C6F9-44D3-A332-B173C82F58E5}" srcOrd="0" destOrd="0" presId="urn:microsoft.com/office/officeart/2005/8/layout/chevron2"/>
    <dgm:cxn modelId="{0D7B93D5-FA0E-4277-92F0-DB439DEB7314}" type="presParOf" srcId="{5FAD3ED8-C6F9-44D3-A332-B173C82F58E5}" destId="{D9585E22-15DB-47A6-84B5-09AD0DA24E30}" srcOrd="0" destOrd="0" presId="urn:microsoft.com/office/officeart/2005/8/layout/chevron2"/>
    <dgm:cxn modelId="{822575A2-C32F-49B9-86B3-F0E4617BB7C2}" type="presParOf" srcId="{5FAD3ED8-C6F9-44D3-A332-B173C82F58E5}" destId="{F56ADBAB-74C9-4BFF-B7C2-E68F513571FE}" srcOrd="1" destOrd="0" presId="urn:microsoft.com/office/officeart/2005/8/layout/chevron2"/>
    <dgm:cxn modelId="{B8A4CCA2-28C4-41CE-8758-725F62CC26FF}" type="presParOf" srcId="{441D1330-74A7-4DD3-8B2B-BDAC6A8CB8F2}" destId="{20514C87-F57D-4082-BAF0-3220B87299E1}" srcOrd="1" destOrd="0" presId="urn:microsoft.com/office/officeart/2005/8/layout/chevron2"/>
    <dgm:cxn modelId="{8FF6DEA8-09D2-4588-9BB1-7CD09EE1D10E}" type="presParOf" srcId="{441D1330-74A7-4DD3-8B2B-BDAC6A8CB8F2}" destId="{FA59D346-51A6-48FF-B705-744BF33AEA8D}" srcOrd="2" destOrd="0" presId="urn:microsoft.com/office/officeart/2005/8/layout/chevron2"/>
    <dgm:cxn modelId="{26F5B3E2-F8D8-4EFC-9382-71E82B09BD61}" type="presParOf" srcId="{FA59D346-51A6-48FF-B705-744BF33AEA8D}" destId="{CD7A680A-4AAE-4FCA-BE92-4AB492179984}" srcOrd="0" destOrd="0" presId="urn:microsoft.com/office/officeart/2005/8/layout/chevron2"/>
    <dgm:cxn modelId="{8F72C9F6-25A3-4B0B-990B-3AD588493DF8}" type="presParOf" srcId="{FA59D346-51A6-48FF-B705-744BF33AEA8D}" destId="{637E31CD-B65F-44DF-9779-60E5432825D5}" srcOrd="1" destOrd="0" presId="urn:microsoft.com/office/officeart/2005/8/layout/chevron2"/>
    <dgm:cxn modelId="{616BD540-6726-4DD8-AD00-FE4B4AAD6E4F}" type="presParOf" srcId="{441D1330-74A7-4DD3-8B2B-BDAC6A8CB8F2}" destId="{22FD36B5-2B9B-43B2-A615-29CF0C8BE0C7}" srcOrd="3" destOrd="0" presId="urn:microsoft.com/office/officeart/2005/8/layout/chevron2"/>
    <dgm:cxn modelId="{F0BAB2D0-E175-4FF1-B1D0-97661C4E41A7}" type="presParOf" srcId="{441D1330-74A7-4DD3-8B2B-BDAC6A8CB8F2}" destId="{0F8382F6-82BD-4F53-8F05-627B209094F1}" srcOrd="4" destOrd="0" presId="urn:microsoft.com/office/officeart/2005/8/layout/chevron2"/>
    <dgm:cxn modelId="{AC0EC23A-EE4A-478B-8A28-E196C8EDF3FD}" type="presParOf" srcId="{0F8382F6-82BD-4F53-8F05-627B209094F1}" destId="{9B8349D0-0BB2-4C9C-A04E-37F44B9FAF4D}" srcOrd="0" destOrd="0" presId="urn:microsoft.com/office/officeart/2005/8/layout/chevron2"/>
    <dgm:cxn modelId="{F4ABB88B-D0B9-4A95-9C2E-5AC612CFF09F}" type="presParOf" srcId="{0F8382F6-82BD-4F53-8F05-627B209094F1}" destId="{A99B5F98-8347-45F6-B39C-5816485C6EAE}" srcOrd="1" destOrd="0" presId="urn:microsoft.com/office/officeart/2005/8/layout/chevron2"/>
    <dgm:cxn modelId="{C64F1D54-5AD9-417C-A7F1-20EC62A3243A}" type="presParOf" srcId="{441D1330-74A7-4DD3-8B2B-BDAC6A8CB8F2}" destId="{546935C2-04C6-4755-8BDF-EAC04DCDC878}" srcOrd="5" destOrd="0" presId="urn:microsoft.com/office/officeart/2005/8/layout/chevron2"/>
    <dgm:cxn modelId="{79B7EBD1-ECD5-490C-B404-1857AA9FEC6A}" type="presParOf" srcId="{441D1330-74A7-4DD3-8B2B-BDAC6A8CB8F2}" destId="{6A3E257F-F61B-4C42-A499-F4D95A2E614C}" srcOrd="6" destOrd="0" presId="urn:microsoft.com/office/officeart/2005/8/layout/chevron2"/>
    <dgm:cxn modelId="{3EAF745C-BC96-4CB7-838D-FE0E6C2A86BF}" type="presParOf" srcId="{6A3E257F-F61B-4C42-A499-F4D95A2E614C}" destId="{1010845F-ECE4-4AEA-B1A0-2A6CE3E7123A}" srcOrd="0" destOrd="0" presId="urn:microsoft.com/office/officeart/2005/8/layout/chevron2"/>
    <dgm:cxn modelId="{8DD6AFA8-0AF3-414B-B32F-BA1D1443E434}" type="presParOf" srcId="{6A3E257F-F61B-4C42-A499-F4D95A2E614C}" destId="{47B2C2BB-7057-4ED8-89C1-EA3DFEA4947A}" srcOrd="1" destOrd="0" presId="urn:microsoft.com/office/officeart/2005/8/layout/chevron2"/>
    <dgm:cxn modelId="{29071E5E-10B8-4255-AF64-2CDB5B3AD301}" type="presParOf" srcId="{441D1330-74A7-4DD3-8B2B-BDAC6A8CB8F2}" destId="{23F96700-2FC4-4C30-B4C6-596EDAE62200}" srcOrd="7" destOrd="0" presId="urn:microsoft.com/office/officeart/2005/8/layout/chevron2"/>
    <dgm:cxn modelId="{EFF5A4F6-CF51-4F07-B29B-53DAE0435A7F}" type="presParOf" srcId="{441D1330-74A7-4DD3-8B2B-BDAC6A8CB8F2}" destId="{C69A343B-201C-425F-BDD5-7FC18DC70155}" srcOrd="8" destOrd="0" presId="urn:microsoft.com/office/officeart/2005/8/layout/chevron2"/>
    <dgm:cxn modelId="{B674DF55-DA6C-4B17-9BAC-12319BEFA5DD}" type="presParOf" srcId="{C69A343B-201C-425F-BDD5-7FC18DC70155}" destId="{F6A2E5F6-0EF1-4F14-ABA5-E87B8D89CA9A}" srcOrd="0" destOrd="0" presId="urn:microsoft.com/office/officeart/2005/8/layout/chevron2"/>
    <dgm:cxn modelId="{9F38F0B3-C18A-455B-8784-6DA182ACE0D8}" type="presParOf" srcId="{C69A343B-201C-425F-BDD5-7FC18DC70155}" destId="{36DF3853-E132-4AEB-A598-79D072AB0244}" srcOrd="1" destOrd="0" presId="urn:microsoft.com/office/officeart/2005/8/layout/chevron2"/>
    <dgm:cxn modelId="{787FBE57-A96A-445B-BB06-DAD6B8A064C2}" type="presParOf" srcId="{441D1330-74A7-4DD3-8B2B-BDAC6A8CB8F2}" destId="{536CBFA6-0F39-45AF-8D0B-695E2144D8DC}" srcOrd="9" destOrd="0" presId="urn:microsoft.com/office/officeart/2005/8/layout/chevron2"/>
    <dgm:cxn modelId="{15162F06-FB0D-4D46-939C-57DDF1789B49}" type="presParOf" srcId="{441D1330-74A7-4DD3-8B2B-BDAC6A8CB8F2}" destId="{B8E6932E-E57B-2B4D-8080-33E34E816B89}" srcOrd="10" destOrd="0" presId="urn:microsoft.com/office/officeart/2005/8/layout/chevron2"/>
    <dgm:cxn modelId="{5A33DB5C-4149-E042-8C05-2EA2E07A5B3E}" type="presParOf" srcId="{B8E6932E-E57B-2B4D-8080-33E34E816B89}" destId="{E2801B7F-CF31-3640-95BC-6C4202379A0B}" srcOrd="0" destOrd="0" presId="urn:microsoft.com/office/officeart/2005/8/layout/chevron2"/>
    <dgm:cxn modelId="{7EC09A10-EC46-0E4E-82EC-0EC21F396E34}" type="presParOf" srcId="{B8E6932E-E57B-2B4D-8080-33E34E816B89}" destId="{06F6F297-C899-1246-9DC6-D476789800A0}" srcOrd="1" destOrd="0" presId="urn:microsoft.com/office/officeart/2005/8/layout/chevron2"/>
    <dgm:cxn modelId="{007414C9-394A-1C48-B3B1-3494DA8426D5}" type="presParOf" srcId="{441D1330-74A7-4DD3-8B2B-BDAC6A8CB8F2}" destId="{202B8C98-0584-B843-9181-98C1DE8365CB}" srcOrd="11" destOrd="0" presId="urn:microsoft.com/office/officeart/2005/8/layout/chevron2"/>
    <dgm:cxn modelId="{574AE291-F3BD-4BBB-9889-DD4F0C2B3EC6}" type="presParOf" srcId="{441D1330-74A7-4DD3-8B2B-BDAC6A8CB8F2}" destId="{EF9F39CE-E833-4ED5-B38B-1C39048A9396}" srcOrd="12" destOrd="0" presId="urn:microsoft.com/office/officeart/2005/8/layout/chevron2"/>
    <dgm:cxn modelId="{D1CB2167-239B-4819-A262-B77D9E0C0943}" type="presParOf" srcId="{EF9F39CE-E833-4ED5-B38B-1C39048A9396}" destId="{A400527B-E1A9-448D-8690-C96514FB634C}" srcOrd="0" destOrd="0" presId="urn:microsoft.com/office/officeart/2005/8/layout/chevron2"/>
    <dgm:cxn modelId="{8687BD7B-46EC-4F11-A957-7196EF659B94}" type="presParOf" srcId="{EF9F39CE-E833-4ED5-B38B-1C39048A9396}" destId="{BCBB99D1-C286-4375-A676-139E35AC97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5914" y="-1471655"/>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28460"/>
        <a:ext cx="3478268"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5914" y="-790969"/>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709146"/>
        <a:ext cx="3478268"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5914" y="-110283"/>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1389832"/>
        <a:ext cx="3478268"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5914" y="-1471655"/>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28460"/>
        <a:ext cx="3478268"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5914" y="-790969"/>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709146"/>
        <a:ext cx="3478268"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5914" y="-110283"/>
          <a:ext cx="560058" cy="3505608"/>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39" y="1389832"/>
        <a:ext cx="3478268" cy="50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85E22-15DB-47A6-84B5-09AD0DA24E30}">
      <dsp:nvSpPr>
        <dsp:cNvPr id="0" name=""/>
        <dsp:cNvSpPr/>
      </dsp:nvSpPr>
      <dsp:spPr>
        <a:xfrm rot="5400000">
          <a:off x="-101048" y="103751"/>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rot="-5400000">
        <a:off x="1" y="238481"/>
        <a:ext cx="471558" cy="202097"/>
      </dsp:txXfrm>
    </dsp:sp>
    <dsp:sp modelId="{F56ADBAB-74C9-4BFF-B7C2-E68F513571FE}">
      <dsp:nvSpPr>
        <dsp:cNvPr id="0" name=""/>
        <dsp:cNvSpPr/>
      </dsp:nvSpPr>
      <dsp:spPr>
        <a:xfrm rot="5400000">
          <a:off x="3092521" y="-2618259"/>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Containers</a:t>
          </a:r>
        </a:p>
      </dsp:txBody>
      <dsp:txXfrm rot="-5400000">
        <a:off x="471559" y="24078"/>
        <a:ext cx="5658426" cy="395126"/>
      </dsp:txXfrm>
    </dsp:sp>
    <dsp:sp modelId="{CD7A680A-4AAE-4FCA-BE92-4AB492179984}">
      <dsp:nvSpPr>
        <dsp:cNvPr id="0" name=""/>
        <dsp:cNvSpPr/>
      </dsp:nvSpPr>
      <dsp:spPr>
        <a:xfrm rot="5400000">
          <a:off x="-101048" y="691614"/>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rot="-5400000">
        <a:off x="1" y="826344"/>
        <a:ext cx="471558" cy="202097"/>
      </dsp:txXfrm>
    </dsp:sp>
    <dsp:sp modelId="{637E31CD-B65F-44DF-9779-60E5432825D5}">
      <dsp:nvSpPr>
        <dsp:cNvPr id="0" name=""/>
        <dsp:cNvSpPr/>
      </dsp:nvSpPr>
      <dsp:spPr>
        <a:xfrm rot="5400000">
          <a:off x="3092521" y="-2030396"/>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Why Containers?</a:t>
          </a:r>
        </a:p>
      </dsp:txBody>
      <dsp:txXfrm rot="-5400000">
        <a:off x="471559" y="611941"/>
        <a:ext cx="5658426" cy="395126"/>
      </dsp:txXfrm>
    </dsp:sp>
    <dsp:sp modelId="{9B8349D0-0BB2-4C9C-A04E-37F44B9FAF4D}">
      <dsp:nvSpPr>
        <dsp:cNvPr id="0" name=""/>
        <dsp:cNvSpPr/>
      </dsp:nvSpPr>
      <dsp:spPr>
        <a:xfrm rot="5400000">
          <a:off x="-101048" y="1213964"/>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rot="-5400000">
        <a:off x="1" y="1348694"/>
        <a:ext cx="471558" cy="202097"/>
      </dsp:txXfrm>
    </dsp:sp>
    <dsp:sp modelId="{A99B5F98-8347-45F6-B39C-5816485C6EAE}">
      <dsp:nvSpPr>
        <dsp:cNvPr id="0" name=""/>
        <dsp:cNvSpPr/>
      </dsp:nvSpPr>
      <dsp:spPr>
        <a:xfrm rot="5400000">
          <a:off x="3092521" y="-1442533"/>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Docker Containers</a:t>
          </a:r>
        </a:p>
      </dsp:txBody>
      <dsp:txXfrm rot="-5400000">
        <a:off x="471559" y="1199804"/>
        <a:ext cx="5658426" cy="395126"/>
      </dsp:txXfrm>
    </dsp:sp>
    <dsp:sp modelId="{1010845F-ECE4-4AEA-B1A0-2A6CE3E7123A}">
      <dsp:nvSpPr>
        <dsp:cNvPr id="0" name=""/>
        <dsp:cNvSpPr/>
      </dsp:nvSpPr>
      <dsp:spPr>
        <a:xfrm rot="5400000">
          <a:off x="-101048" y="1867340"/>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rot="-5400000">
        <a:off x="1" y="2002070"/>
        <a:ext cx="471558" cy="202097"/>
      </dsp:txXfrm>
    </dsp:sp>
    <dsp:sp modelId="{47B2C2BB-7057-4ED8-89C1-EA3DFEA4947A}">
      <dsp:nvSpPr>
        <dsp:cNvPr id="0" name=""/>
        <dsp:cNvSpPr/>
      </dsp:nvSpPr>
      <dsp:spPr>
        <a:xfrm rot="5400000">
          <a:off x="3092521" y="-854670"/>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Container Orchestration</a:t>
          </a:r>
        </a:p>
      </dsp:txBody>
      <dsp:txXfrm rot="-5400000">
        <a:off x="471559" y="1787667"/>
        <a:ext cx="5658426" cy="395126"/>
      </dsp:txXfrm>
    </dsp:sp>
    <dsp:sp modelId="{F6A2E5F6-0EF1-4F14-ABA5-E87B8D89CA9A}">
      <dsp:nvSpPr>
        <dsp:cNvPr id="0" name=""/>
        <dsp:cNvSpPr/>
      </dsp:nvSpPr>
      <dsp:spPr>
        <a:xfrm rot="5400000">
          <a:off x="-101048" y="2455203"/>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a:t>
          </a:r>
        </a:p>
      </dsp:txBody>
      <dsp:txXfrm rot="-5400000">
        <a:off x="1" y="2589933"/>
        <a:ext cx="471558" cy="202097"/>
      </dsp:txXfrm>
    </dsp:sp>
    <dsp:sp modelId="{36DF3853-E132-4AEB-A598-79D072AB0244}">
      <dsp:nvSpPr>
        <dsp:cNvPr id="0" name=""/>
        <dsp:cNvSpPr/>
      </dsp:nvSpPr>
      <dsp:spPr>
        <a:xfrm rot="5400000">
          <a:off x="3092521" y="-266807"/>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Kubernetes</a:t>
          </a:r>
        </a:p>
      </dsp:txBody>
      <dsp:txXfrm rot="-5400000">
        <a:off x="471559" y="2375530"/>
        <a:ext cx="5658426" cy="395126"/>
      </dsp:txXfrm>
    </dsp:sp>
    <dsp:sp modelId="{E2801B7F-CF31-3640-95BC-6C4202379A0B}">
      <dsp:nvSpPr>
        <dsp:cNvPr id="0" name=""/>
        <dsp:cNvSpPr/>
      </dsp:nvSpPr>
      <dsp:spPr>
        <a:xfrm rot="5400000">
          <a:off x="-101048" y="3043066"/>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a:t>
          </a:r>
        </a:p>
      </dsp:txBody>
      <dsp:txXfrm rot="-5400000">
        <a:off x="1" y="3177796"/>
        <a:ext cx="471558" cy="202097"/>
      </dsp:txXfrm>
    </dsp:sp>
    <dsp:sp modelId="{06F6F297-C899-1246-9DC6-D476789800A0}">
      <dsp:nvSpPr>
        <dsp:cNvPr id="0" name=""/>
        <dsp:cNvSpPr/>
      </dsp:nvSpPr>
      <dsp:spPr>
        <a:xfrm rot="5400000">
          <a:off x="3092521" y="321055"/>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Kubernetes in the IBM Cloud</a:t>
          </a:r>
        </a:p>
      </dsp:txBody>
      <dsp:txXfrm rot="-5400000">
        <a:off x="471559" y="2963393"/>
        <a:ext cx="5658426" cy="395126"/>
      </dsp:txXfrm>
    </dsp:sp>
    <dsp:sp modelId="{A400527B-E1A9-448D-8690-C96514FB634C}">
      <dsp:nvSpPr>
        <dsp:cNvPr id="0" name=""/>
        <dsp:cNvSpPr/>
      </dsp:nvSpPr>
      <dsp:spPr>
        <a:xfrm rot="5400000">
          <a:off x="-101048" y="3630929"/>
          <a:ext cx="673655" cy="4715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7</a:t>
          </a:r>
        </a:p>
      </dsp:txBody>
      <dsp:txXfrm rot="-5400000">
        <a:off x="1" y="3765659"/>
        <a:ext cx="471558" cy="202097"/>
      </dsp:txXfrm>
    </dsp:sp>
    <dsp:sp modelId="{BCBB99D1-C286-4375-A676-139E35AC9743}">
      <dsp:nvSpPr>
        <dsp:cNvPr id="0" name=""/>
        <dsp:cNvSpPr/>
      </dsp:nvSpPr>
      <dsp:spPr>
        <a:xfrm rot="5400000">
          <a:off x="3092521" y="908919"/>
          <a:ext cx="437876" cy="56798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rgbClr val="0B427B"/>
              </a:solidFill>
            </a:rPr>
            <a:t>Conclusion</a:t>
          </a:r>
        </a:p>
      </dsp:txBody>
      <dsp:txXfrm rot="-5400000">
        <a:off x="471559" y="3551257"/>
        <a:ext cx="5658426" cy="3951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1"/>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4144963" y="1"/>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February 2, 2018</a:t>
            </a:fld>
            <a:endParaRPr 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88913" y="274638"/>
            <a:ext cx="7699376"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9" y="4630739"/>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6"/>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5537201" y="1"/>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February 2, 2018</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a:t>
            </a:fld>
            <a:endParaRPr lang="en-US"/>
          </a:p>
        </p:txBody>
      </p:sp>
    </p:spTree>
    <p:extLst>
      <p:ext uri="{BB962C8B-B14F-4D97-AF65-F5344CB8AC3E}">
        <p14:creationId xmlns:p14="http://schemas.microsoft.com/office/powerpoint/2010/main" val="1901683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VM very different from container</a:t>
            </a:r>
          </a:p>
          <a:p>
            <a:r>
              <a:rPr lang="en-US" dirty="0"/>
              <a:t>VM is full blown computer that lies on top of hardware.  It brings baggage of hardware system with it, and are very large. Bring a lot of extra stuff to run single applications sometimes. </a:t>
            </a:r>
          </a:p>
          <a:p>
            <a:endParaRPr lang="en-US" dirty="0"/>
          </a:p>
          <a:p>
            <a:r>
              <a:rPr lang="en-US" dirty="0"/>
              <a:t>Containers are smaller and only brings what is needed to run the specific code in question, running on top of operating system.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10</a:t>
            </a:fld>
            <a:endParaRPr lang="en-US"/>
          </a:p>
        </p:txBody>
      </p:sp>
    </p:spTree>
    <p:extLst>
      <p:ext uri="{BB962C8B-B14F-4D97-AF65-F5344CB8AC3E}">
        <p14:creationId xmlns:p14="http://schemas.microsoft.com/office/powerpoint/2010/main" val="14869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2 responsibilities in orgs that are typically at odds:  one cares more about reliability in production, the other cares about building great software.  Containers helps with this issue as the latest version of the container can be put into production rather than the individual underpinnings of the solution. </a:t>
            </a:r>
          </a:p>
          <a:p>
            <a:endParaRPr lang="en-US" dirty="0"/>
          </a:p>
          <a:p>
            <a:r>
              <a:rPr lang="en-US" dirty="0"/>
              <a:t>Dev side – gives advantage of not worrying about underlying infrastructure. Reduces odds of issues coming up in production.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a:t>
            </a:fld>
            <a:endParaRPr lang="en-US"/>
          </a:p>
        </p:txBody>
      </p:sp>
    </p:spTree>
    <p:extLst>
      <p:ext uri="{BB962C8B-B14F-4D97-AF65-F5344CB8AC3E}">
        <p14:creationId xmlns:p14="http://schemas.microsoft.com/office/powerpoint/2010/main" val="390769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portable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Any platform with a container engine can run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easy to manage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images are easy to share, download, and delete</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Especially with Docker registries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instances are easy to create and delete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container instance is easy and fast to start and stop</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provide “just enough” isolation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More lightweight than virtual machines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Processes share the operating system kernel but are segregated</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use hardware more efficiently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Greater density than virtual machines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Especially Docker containers, which can share layers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are immutable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images are versions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Containers cannot (should not) be patched</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12</a:t>
            </a:fld>
            <a:endParaRPr lang="en-US"/>
          </a:p>
        </p:txBody>
      </p:sp>
    </p:spTree>
    <p:extLst>
      <p:ext uri="{BB962C8B-B14F-4D97-AF65-F5344CB8AC3E}">
        <p14:creationId xmlns:p14="http://schemas.microsoft.com/office/powerpoint/2010/main" val="73896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13</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3990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software</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Launched </a:t>
            </a:r>
            <a:r>
              <a:rPr kumimoji="0" lang="en-US" sz="17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March 2013</a:t>
            </a:r>
            <a:endParaRPr kumimoji="0" lang="en-US" sz="1799" b="1"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2.0+ billion downloads of Docker images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contribution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2000+ contributors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#2 most popular project </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185 community meet-up groups in 58 countries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design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Contributors include IBM, Red Hat, Google, Microsoft, VMware, AWS, Rackspace, and others</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governance</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Calibri"/>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12 member governance advisory board selected by the community</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14</a:t>
            </a:fld>
            <a:endParaRPr lang="en-US"/>
          </a:p>
        </p:txBody>
      </p:sp>
    </p:spTree>
    <p:extLst>
      <p:ext uri="{BB962C8B-B14F-4D97-AF65-F5344CB8AC3E}">
        <p14:creationId xmlns:p14="http://schemas.microsoft.com/office/powerpoint/2010/main" val="613576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Build Ship and Run discussed by Docker anywhere.  That’s the lifecycle.  - Main tenants.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15</a:t>
            </a:fld>
            <a:endParaRPr lang="en-US"/>
          </a:p>
        </p:txBody>
      </p:sp>
    </p:spTree>
    <p:extLst>
      <p:ext uri="{BB962C8B-B14F-4D97-AF65-F5344CB8AC3E}">
        <p14:creationId xmlns:p14="http://schemas.microsoft.com/office/powerpoint/2010/main" val="344071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Image:  What you deploy or what you put in runtime. When you put an app in </a:t>
            </a:r>
            <a:r>
              <a:rPr lang="en-US" dirty="0" err="1"/>
              <a:t>docker</a:t>
            </a:r>
            <a:r>
              <a:rPr lang="en-US" dirty="0"/>
              <a:t> that creates an image.  This is the physical version of a container that sits on a hard drive until you instantiate </a:t>
            </a:r>
          </a:p>
          <a:p>
            <a:endParaRPr lang="en-US" dirty="0"/>
          </a:p>
          <a:p>
            <a:r>
              <a:rPr lang="en-US" dirty="0"/>
              <a:t>The container: The same image in runtime. </a:t>
            </a:r>
          </a:p>
          <a:p>
            <a:endParaRPr lang="en-US" dirty="0"/>
          </a:p>
          <a:p>
            <a:r>
              <a:rPr lang="en-US" dirty="0"/>
              <a:t>The registry:  This is how the containers get distributed to other people.  There is one in </a:t>
            </a:r>
            <a:r>
              <a:rPr lang="en-US" dirty="0" err="1"/>
              <a:t>docker</a:t>
            </a:r>
            <a:r>
              <a:rPr lang="en-US" dirty="0"/>
              <a:t> called </a:t>
            </a:r>
            <a:r>
              <a:rPr lang="en-US" dirty="0" err="1"/>
              <a:t>dockerhub</a:t>
            </a:r>
            <a:r>
              <a:rPr lang="en-US" dirty="0"/>
              <a:t> (public open marketplace for container). </a:t>
            </a:r>
          </a:p>
          <a:p>
            <a:endParaRPr lang="en-US" dirty="0"/>
          </a:p>
          <a:p>
            <a:r>
              <a:rPr lang="en-US" dirty="0"/>
              <a:t>Docker Engine:  App that sits on hardware to run the containers and manage the process.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a:p>
        </p:txBody>
      </p:sp>
    </p:spTree>
    <p:extLst>
      <p:ext uri="{BB962C8B-B14F-4D97-AF65-F5344CB8AC3E}">
        <p14:creationId xmlns:p14="http://schemas.microsoft.com/office/powerpoint/2010/main" val="621422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17</a:t>
            </a:fld>
            <a:endParaRPr lang="en-US"/>
          </a:p>
        </p:txBody>
      </p:sp>
    </p:spTree>
    <p:extLst>
      <p:ext uri="{BB962C8B-B14F-4D97-AF65-F5344CB8AC3E}">
        <p14:creationId xmlns:p14="http://schemas.microsoft.com/office/powerpoint/2010/main" val="1963302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18</a:t>
            </a:fld>
            <a:endParaRPr lang="en-US"/>
          </a:p>
        </p:txBody>
      </p:sp>
    </p:spTree>
    <p:extLst>
      <p:ext uri="{BB962C8B-B14F-4D97-AF65-F5344CB8AC3E}">
        <p14:creationId xmlns:p14="http://schemas.microsoft.com/office/powerpoint/2010/main" val="23411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Eventually you need a system to manage the containers and this is where orchestration comes in</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a:p>
        </p:txBody>
      </p:sp>
    </p:spTree>
    <p:extLst>
      <p:ext uri="{BB962C8B-B14F-4D97-AF65-F5344CB8AC3E}">
        <p14:creationId xmlns:p14="http://schemas.microsoft.com/office/powerpoint/2010/main" val="20511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a:t>
            </a:fld>
            <a:endParaRPr lang="en-US"/>
          </a:p>
        </p:txBody>
      </p:sp>
    </p:spTree>
    <p:extLst>
      <p:ext uri="{BB962C8B-B14F-4D97-AF65-F5344CB8AC3E}">
        <p14:creationId xmlns:p14="http://schemas.microsoft.com/office/powerpoint/2010/main" val="248149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7176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Docker world contains more than just Docker.  Other pieces are required to make it work including orchestration.  </a:t>
            </a:r>
          </a:p>
          <a:p>
            <a:endParaRPr lang="en-US" dirty="0"/>
          </a:p>
          <a:p>
            <a:r>
              <a:rPr lang="en-US" dirty="0" err="1"/>
              <a:t>Kuberenetes</a:t>
            </a:r>
            <a:r>
              <a:rPr lang="en-US" dirty="0"/>
              <a:t> is king of orchestration at the moment.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21</a:t>
            </a:fld>
            <a:endParaRPr lang="en-US"/>
          </a:p>
        </p:txBody>
      </p:sp>
    </p:spTree>
    <p:extLst>
      <p:ext uri="{BB962C8B-B14F-4D97-AF65-F5344CB8AC3E}">
        <p14:creationId xmlns:p14="http://schemas.microsoft.com/office/powerpoint/2010/main" val="35383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orchestration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Manages the deployment, placement, and lifecycle of workload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 management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Federates multiple hosts into one target</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Distributes containers across nodes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Service discovery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Knows where the containers are located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Distributes client requests across the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Ensures the right number of nodes and containers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Health management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Replaces unhealthy containers and nodes</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a:p>
        </p:txBody>
      </p:sp>
    </p:spTree>
    <p:extLst>
      <p:ext uri="{BB962C8B-B14F-4D97-AF65-F5344CB8AC3E}">
        <p14:creationId xmlns:p14="http://schemas.microsoft.com/office/powerpoint/2010/main" val="374235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23</a:t>
            </a:fld>
            <a:endParaRPr lang="en-US"/>
          </a:p>
        </p:txBody>
      </p:sp>
    </p:spTree>
    <p:extLst>
      <p:ext uri="{BB962C8B-B14F-4D97-AF65-F5344CB8AC3E}">
        <p14:creationId xmlns:p14="http://schemas.microsoft.com/office/powerpoint/2010/main" val="76052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9169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Container orchestrator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Runs and manages containers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Unified API for deploying web applications, batch jobs, and databases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and tracks the global view of the cluster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Supports multiple cloud and bare-metal environments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 applications, not machines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Rolling updates, canary deploys, and blue-green deployments </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Designed for extensibility</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Rich ecosystem of plug-ins for scheduling, storage, networking</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Open source project managed by the Linux Foundation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Inspired and informed by Google's experiences and internal systems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8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100% open source, written in Go</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25</a:t>
            </a:fld>
            <a:endParaRPr lang="en-US"/>
          </a:p>
        </p:txBody>
      </p:sp>
    </p:spTree>
    <p:extLst>
      <p:ext uri="{BB962C8B-B14F-4D97-AF65-F5344CB8AC3E}">
        <p14:creationId xmlns:p14="http://schemas.microsoft.com/office/powerpoint/2010/main" val="2314362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Different ways to talk to Kubernetes.  UI or CLI to master node.  Various things run in master node like scheduler, key value database to contain info about cluster, and controller. Kubernetes is a cluster for running containers. It speaks to registry to run containers on request. </a:t>
            </a:r>
          </a:p>
          <a:p>
            <a:endParaRPr lang="en-US" dirty="0"/>
          </a:p>
          <a:p>
            <a:r>
              <a:rPr lang="en-US" dirty="0" err="1"/>
              <a:t>Etcd</a:t>
            </a:r>
            <a:r>
              <a:rPr lang="en-US" dirty="0"/>
              <a:t> is data storage for cluster.  It’s an open source key value data store.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26</a:t>
            </a:fld>
            <a:endParaRPr lang="en-US"/>
          </a:p>
        </p:txBody>
      </p:sp>
    </p:spTree>
    <p:extLst>
      <p:ext uri="{BB962C8B-B14F-4D97-AF65-F5344CB8AC3E}">
        <p14:creationId xmlns:p14="http://schemas.microsoft.com/office/powerpoint/2010/main" val="1595895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What actually happens when you’re running this: </a:t>
            </a:r>
          </a:p>
          <a:p>
            <a:endParaRPr lang="en-US" dirty="0"/>
          </a:p>
          <a:p>
            <a:r>
              <a:rPr lang="en-US" dirty="0"/>
              <a:t>3 major things to think about:</a:t>
            </a:r>
          </a:p>
          <a:p>
            <a:r>
              <a:rPr lang="en-US" dirty="0"/>
              <a:t>1 – The container or the app you are running.  </a:t>
            </a:r>
          </a:p>
          <a:p>
            <a:r>
              <a:rPr lang="en-US" dirty="0"/>
              <a:t>2 – Pod.  When you deploy you’re not actually deploying the container, but rather the pod that isolates and organizes the containers. Highly related containers may sit in same pod. Nice thing about pods is multiple instances can be running.  </a:t>
            </a:r>
          </a:p>
          <a:p>
            <a:r>
              <a:rPr lang="en-US" dirty="0"/>
              <a:t>3 – Service or how you talk to Pod for outside world. Exposes pod to outside world. Some pods are internal only and will not have a service to expose it.  Example is login service… needs that service to expose the pod to the outside world via the configured port etc. </a:t>
            </a:r>
          </a:p>
          <a:p>
            <a:endParaRPr lang="en-US" dirty="0"/>
          </a:p>
          <a:p>
            <a:endParaRPr lang="en-US" dirty="0"/>
          </a:p>
          <a:p>
            <a:r>
              <a:rPr lang="en-US" dirty="0"/>
              <a:t>Application A is being called by a lot of things… it’s getting too many calls.  So you can use Pods to load balance across the cluster. Alternative is to have 2</a:t>
            </a:r>
            <a:r>
              <a:rPr lang="en-US" baseline="30000" dirty="0"/>
              <a:t>nd</a:t>
            </a:r>
            <a:r>
              <a:rPr lang="en-US" dirty="0"/>
              <a:t> pod running as hot standby in case something happens. </a:t>
            </a:r>
          </a:p>
          <a:p>
            <a:endParaRPr lang="en-US" dirty="0"/>
          </a:p>
          <a:p>
            <a:r>
              <a:rPr lang="en-US" dirty="0"/>
              <a:t>Kubernetes has reserved address space.  Will auto pick one for you in </a:t>
            </a:r>
            <a:r>
              <a:rPr lang="en-US" dirty="0" err="1"/>
              <a:t>config</a:t>
            </a:r>
            <a:r>
              <a:rPr lang="en-US" dirty="0"/>
              <a:t>. Can run command to get a list for all or one</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27</a:t>
            </a:fld>
            <a:endParaRPr lang="en-US"/>
          </a:p>
        </p:txBody>
      </p:sp>
    </p:spTree>
    <p:extLst>
      <p:ext uri="{BB962C8B-B14F-4D97-AF65-F5344CB8AC3E}">
        <p14:creationId xmlns:p14="http://schemas.microsoft.com/office/powerpoint/2010/main" val="35936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5" indent="-228535" defTabSz="896684">
              <a:defRPr/>
            </a:pPr>
            <a:r>
              <a:rPr lang="en-US" sz="2000" dirty="0">
                <a:solidFill>
                  <a:srgbClr val="0B427B"/>
                </a:solidFill>
              </a:rPr>
              <a:t>Deployment</a:t>
            </a:r>
          </a:p>
          <a:p>
            <a:pPr marL="457071" lvl="1" indent="-228535" defTabSz="896684">
              <a:defRPr/>
            </a:pPr>
            <a:r>
              <a:rPr lang="en-US" sz="1800" dirty="0">
                <a:solidFill>
                  <a:srgbClr val="0B427B"/>
                </a:solidFill>
              </a:rPr>
              <a:t>A set of pods to be deployed together, such as an application</a:t>
            </a:r>
          </a:p>
          <a:p>
            <a:pPr marL="457071" lvl="1" indent="-228535" defTabSz="896684">
              <a:defRPr/>
            </a:pPr>
            <a:r>
              <a:rPr lang="en-US" sz="1800" dirty="0">
                <a:solidFill>
                  <a:srgbClr val="0B427B"/>
                </a:solidFill>
              </a:rPr>
              <a:t>Declarative: Revising a Deployment creates a </a:t>
            </a:r>
            <a:r>
              <a:rPr lang="en-US" sz="1800" dirty="0" err="1">
                <a:solidFill>
                  <a:srgbClr val="0B427B"/>
                </a:solidFill>
              </a:rPr>
              <a:t>ReplicaSet</a:t>
            </a:r>
            <a:r>
              <a:rPr lang="en-US" sz="1800" dirty="0">
                <a:solidFill>
                  <a:srgbClr val="0B427B"/>
                </a:solidFill>
              </a:rPr>
              <a:t> describing the desired state</a:t>
            </a:r>
          </a:p>
          <a:p>
            <a:pPr marL="457071" lvl="1" indent="-228535" defTabSz="896684">
              <a:defRPr/>
            </a:pPr>
            <a:r>
              <a:rPr lang="en-US" sz="1800" dirty="0">
                <a:solidFill>
                  <a:srgbClr val="0B427B"/>
                </a:solidFill>
              </a:rPr>
              <a:t>Rollout: Deployment controller changes the actual state to the desired state at a controlled rate</a:t>
            </a:r>
          </a:p>
          <a:p>
            <a:pPr marL="457071" lvl="1" indent="-228535" defTabSz="896684">
              <a:defRPr/>
            </a:pPr>
            <a:r>
              <a:rPr lang="en-US" sz="1800" dirty="0">
                <a:solidFill>
                  <a:srgbClr val="0B427B"/>
                </a:solidFill>
              </a:rPr>
              <a:t>Rollback: Each Deployment revision can be rolled back</a:t>
            </a:r>
          </a:p>
          <a:p>
            <a:pPr marL="457071" lvl="1" indent="-228535" defTabSz="896684">
              <a:defRPr/>
            </a:pPr>
            <a:r>
              <a:rPr lang="en-US" sz="1800" dirty="0">
                <a:solidFill>
                  <a:srgbClr val="0B427B"/>
                </a:solidFill>
              </a:rPr>
              <a:t>Scale and </a:t>
            </a:r>
            <a:r>
              <a:rPr lang="en-US" sz="1800" dirty="0" err="1">
                <a:solidFill>
                  <a:srgbClr val="0B427B"/>
                </a:solidFill>
              </a:rPr>
              <a:t>autoscale</a:t>
            </a:r>
            <a:r>
              <a:rPr lang="en-US" sz="1800" dirty="0">
                <a:solidFill>
                  <a:srgbClr val="0B427B"/>
                </a:solidFill>
              </a:rPr>
              <a:t>: A Deployment can be scaled</a:t>
            </a:r>
          </a:p>
          <a:p>
            <a:pPr marL="457071" lvl="1" indent="-228535" defTabSz="896684">
              <a:defRPr/>
            </a:pPr>
            <a:endParaRPr lang="en-US" sz="1800" dirty="0">
              <a:solidFill>
                <a:srgbClr val="0B427B"/>
              </a:solidFill>
            </a:endParaRPr>
          </a:p>
          <a:p>
            <a:pPr marL="228535" indent="-228535" defTabSz="896684">
              <a:defRPr/>
            </a:pPr>
            <a:r>
              <a:rPr lang="en-US" sz="2000" dirty="0" err="1">
                <a:solidFill>
                  <a:srgbClr val="0B427B"/>
                </a:solidFill>
              </a:rPr>
              <a:t>ReplicaSet</a:t>
            </a:r>
            <a:endParaRPr lang="en-US" sz="2000" dirty="0">
              <a:solidFill>
                <a:srgbClr val="0B427B"/>
              </a:solidFill>
            </a:endParaRPr>
          </a:p>
          <a:p>
            <a:pPr marL="457071" lvl="1" indent="-228535" defTabSz="896684">
              <a:defRPr/>
            </a:pPr>
            <a:r>
              <a:rPr lang="en-US" sz="1800" dirty="0">
                <a:solidFill>
                  <a:srgbClr val="0B427B"/>
                </a:solidFill>
              </a:rPr>
              <a:t>The next-generation </a:t>
            </a:r>
            <a:r>
              <a:rPr lang="en-US" sz="1800" dirty="0" err="1">
                <a:solidFill>
                  <a:srgbClr val="0B427B"/>
                </a:solidFill>
              </a:rPr>
              <a:t>ReplicationController</a:t>
            </a:r>
            <a:endParaRPr lang="en-US" sz="1800" dirty="0">
              <a:solidFill>
                <a:srgbClr val="0B427B"/>
              </a:solidFill>
            </a:endParaRPr>
          </a:p>
          <a:p>
            <a:pPr marL="457071" lvl="1" indent="-228535" defTabSz="896684">
              <a:defRPr/>
            </a:pPr>
            <a:r>
              <a:rPr lang="en-US" sz="1800" dirty="0">
                <a:solidFill>
                  <a:srgbClr val="0B427B"/>
                </a:solidFill>
              </a:rPr>
              <a:t>A set of pod templates that describe a set of pod replicas</a:t>
            </a:r>
          </a:p>
          <a:p>
            <a:pPr marL="457071" lvl="1" indent="-228535" defTabSz="896684">
              <a:defRPr/>
            </a:pPr>
            <a:r>
              <a:rPr lang="en-US" sz="1800" dirty="0">
                <a:solidFill>
                  <a:srgbClr val="0B427B"/>
                </a:solidFill>
              </a:rPr>
              <a:t>Uses a template that describes specifically what each pod should contain</a:t>
            </a:r>
          </a:p>
          <a:p>
            <a:pPr marL="457071" lvl="1" indent="-228535" defTabSz="896684">
              <a:defRPr/>
            </a:pPr>
            <a:r>
              <a:rPr lang="en-US" sz="1800" dirty="0">
                <a:solidFill>
                  <a:srgbClr val="0B427B"/>
                </a:solidFill>
              </a:rPr>
              <a:t>Ensures that a specified number of pod replicas are running at any given time</a:t>
            </a:r>
          </a:p>
          <a:p>
            <a:endParaRPr lang="en-US" dirty="0"/>
          </a:p>
          <a:p>
            <a:endParaRPr lang="en-US" dirty="0"/>
          </a:p>
          <a:p>
            <a:endParaRPr lang="en-US" dirty="0"/>
          </a:p>
          <a:p>
            <a:endParaRPr lang="en-US" dirty="0"/>
          </a:p>
          <a:p>
            <a:r>
              <a:rPr lang="en-US" dirty="0"/>
              <a:t>When you put something in runtime in </a:t>
            </a:r>
            <a:r>
              <a:rPr lang="en-US" dirty="0" err="1"/>
              <a:t>kubernetes</a:t>
            </a:r>
            <a:r>
              <a:rPr lang="en-US" dirty="0"/>
              <a:t> you’re putting it into deployment.  Can do by:</a:t>
            </a:r>
          </a:p>
          <a:p>
            <a:endParaRPr lang="en-US" dirty="0"/>
          </a:p>
          <a:p>
            <a:r>
              <a:rPr lang="en-US" dirty="0"/>
              <a:t>Telling it what image to use</a:t>
            </a:r>
          </a:p>
          <a:p>
            <a:r>
              <a:rPr lang="en-US" dirty="0"/>
              <a:t>Replica sets created with deployment by default: allows for multiple images of pods.  Can change how set is created in </a:t>
            </a:r>
            <a:r>
              <a:rPr lang="en-US" dirty="0" err="1"/>
              <a:t>config</a:t>
            </a:r>
            <a:r>
              <a:rPr lang="en-US" dirty="0"/>
              <a:t>. Can do things like set pod to persevere so rollbacks are possible.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28</a:t>
            </a:fld>
            <a:endParaRPr lang="en-US"/>
          </a:p>
        </p:txBody>
      </p:sp>
    </p:spTree>
    <p:extLst>
      <p:ext uri="{BB962C8B-B14F-4D97-AF65-F5344CB8AC3E}">
        <p14:creationId xmlns:p14="http://schemas.microsoft.com/office/powerpoint/2010/main" val="3178180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Horizontal Pod </a:t>
            </a: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Autoscaling</a:t>
            </a: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(HPA)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Automatically scales the number of pods in a replication controller, deployment, or replica set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Matches the observed average CPU utilization to the specified target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Fetches metrics in two different ways: direct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Heapster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access and REST client access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Heapster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enables container cluster monitoring and performance analysis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Default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query every 30 sec, maintain 10% tolerance, wait 3 min after scale-up, wait 5 min after scale-down</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0" marR="0" lvl="0" indent="0"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None/>
              <a:tabLst/>
              <a:defRPr/>
            </a:pP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kubectl</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&lt;deployment-name&gt;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cpu</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-percent=50</a:t>
            </a:r>
            <a:b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b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--min=1 --max=10 deployment ”</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&lt;</a:t>
            </a:r>
            <a:r>
              <a:rPr kumimoji="0" lang="en-US" sz="1999" b="0" i="1" u="none" strike="noStrike" kern="1200" cap="none" spc="0" normalizeH="0" baseline="0" noProof="0" dirty="0" err="1">
                <a:ln>
                  <a:noFill/>
                </a:ln>
                <a:solidFill>
                  <a:srgbClr val="000000"/>
                </a:solidFill>
                <a:effectLst/>
                <a:uLnTx/>
                <a:uFillTx/>
                <a:latin typeface="Courier" charset="0"/>
                <a:ea typeface="Courier" charset="0"/>
                <a:cs typeface="Courier" charset="0"/>
              </a:rPr>
              <a:t>hpa</a:t>
            </a:r>
            <a:r>
              <a:rPr kumimoji="0" lang="en-US" sz="1999" b="0" i="1" u="none" strike="noStrike" kern="1200" cap="none" spc="0" normalizeH="0" baseline="0" noProof="0" dirty="0">
                <a:ln>
                  <a:noFill/>
                </a:ln>
                <a:solidFill>
                  <a:srgbClr val="000000"/>
                </a:solidFill>
                <a:effectLst/>
                <a:uLnTx/>
                <a:uFillTx/>
                <a:latin typeface="Courier" charset="0"/>
                <a:ea typeface="Courier" charset="0"/>
                <a:cs typeface="Courier" charset="0"/>
              </a:rPr>
              <a:t>-name&gt;</a:t>
            </a:r>
            <a:r>
              <a:rPr kumimoji="0" lang="en-US" sz="1999" b="0" i="0" u="none" strike="noStrike" kern="1200" cap="none" spc="0" normalizeH="0" baseline="0" noProof="0" dirty="0">
                <a:ln>
                  <a:noFill/>
                </a:ln>
                <a:solidFill>
                  <a:srgbClr val="000000"/>
                </a:solidFill>
                <a:effectLst/>
                <a:uLnTx/>
                <a:uFillTx/>
                <a:latin typeface="Courier" charset="0"/>
                <a:ea typeface="Courier" charset="0"/>
                <a:cs typeface="Courier" charset="0"/>
              </a:rPr>
              <a:t>" </a:t>
            </a:r>
            <a:r>
              <a:rPr kumimoji="0" lang="en-US" sz="1999" b="0" i="0" u="none" strike="noStrike" kern="1200" cap="none" spc="0" normalizeH="0" baseline="0" noProof="0" dirty="0" err="1">
                <a:ln>
                  <a:noFill/>
                </a:ln>
                <a:solidFill>
                  <a:srgbClr val="000000"/>
                </a:solidFill>
                <a:effectLst/>
                <a:uLnTx/>
                <a:uFillTx/>
                <a:latin typeface="Courier" charset="0"/>
                <a:ea typeface="Courier" charset="0"/>
                <a:cs typeface="Courier" charset="0"/>
              </a:rPr>
              <a:t>autoscaled</a:t>
            </a:r>
            <a:endParaRPr kumimoji="0" lang="en-US" sz="1999"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Creates a horizontal pod </a:t>
            </a: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autoscaler</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HPA instance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between 1 and 10 replicas of the pods controlled by the deployment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Maintains an average CPU utilization across all pods of 50%</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29</a:t>
            </a:fld>
            <a:endParaRPr lang="en-US"/>
          </a:p>
        </p:txBody>
      </p:sp>
    </p:spTree>
    <p:extLst>
      <p:ext uri="{BB962C8B-B14F-4D97-AF65-F5344CB8AC3E}">
        <p14:creationId xmlns:p14="http://schemas.microsoft.com/office/powerpoint/2010/main" val="9661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a:t>
            </a:fld>
            <a:endParaRPr lang="en-US"/>
          </a:p>
        </p:txBody>
      </p:sp>
    </p:spTree>
    <p:extLst>
      <p:ext uri="{BB962C8B-B14F-4D97-AF65-F5344CB8AC3E}">
        <p14:creationId xmlns:p14="http://schemas.microsoft.com/office/powerpoint/2010/main" val="3679028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The primary command people use is </a:t>
            </a:r>
            <a:r>
              <a:rPr lang="en-US" dirty="0" err="1"/>
              <a:t>kubectl</a:t>
            </a:r>
            <a:r>
              <a:rPr lang="en-US" dirty="0"/>
              <a:t>.  Almost everything you do is derived from that command.  Here are some examples of others. </a:t>
            </a:r>
          </a:p>
          <a:p>
            <a:endParaRPr lang="en-US" dirty="0"/>
          </a:p>
          <a:p>
            <a:r>
              <a:rPr lang="en-US" dirty="0"/>
              <a:t>The </a:t>
            </a:r>
            <a:r>
              <a:rPr lang="en-US" dirty="0" err="1"/>
              <a:t>minikube</a:t>
            </a:r>
            <a:r>
              <a:rPr lang="en-US" dirty="0"/>
              <a:t> </a:t>
            </a:r>
            <a:r>
              <a:rPr lang="en-US" dirty="0" err="1"/>
              <a:t>env</a:t>
            </a:r>
            <a:r>
              <a:rPr lang="en-US" dirty="0"/>
              <a:t> for the lab runs the same way.  There is a slight variation fro how to run the dashboard.  Other than that it’s the same.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30</a:t>
            </a:fld>
            <a:endParaRPr lang="en-US"/>
          </a:p>
        </p:txBody>
      </p:sp>
    </p:spTree>
    <p:extLst>
      <p:ext uri="{BB962C8B-B14F-4D97-AF65-F5344CB8AC3E}">
        <p14:creationId xmlns:p14="http://schemas.microsoft.com/office/powerpoint/2010/main" val="2520362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Helm chart takes complex application and has predefined way to deploy.  Think of it as a template. </a:t>
            </a:r>
          </a:p>
          <a:p>
            <a:endParaRPr lang="en-US" dirty="0"/>
          </a:p>
          <a:p>
            <a:r>
              <a:rPr lang="en-US" dirty="0"/>
              <a:t>Ex – we have a helm chart for DSX local.  Click install using chart and it will find all the needed pieces and do the install perfectly.  Makes migration and deployment easy.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31</a:t>
            </a:fld>
            <a:endParaRPr lang="en-US"/>
          </a:p>
        </p:txBody>
      </p:sp>
    </p:spTree>
    <p:extLst>
      <p:ext uri="{BB962C8B-B14F-4D97-AF65-F5344CB8AC3E}">
        <p14:creationId xmlns:p14="http://schemas.microsoft.com/office/powerpoint/2010/main" val="4033145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32</a:t>
            </a:fld>
            <a:endParaRPr lang="en-US"/>
          </a:p>
        </p:txBody>
      </p:sp>
    </p:spTree>
    <p:extLst>
      <p:ext uri="{BB962C8B-B14F-4D97-AF65-F5344CB8AC3E}">
        <p14:creationId xmlns:p14="http://schemas.microsoft.com/office/powerpoint/2010/main" val="4139188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33</a:t>
            </a:fld>
            <a:endParaRPr lang="en-US"/>
          </a:p>
        </p:txBody>
      </p:sp>
    </p:spTree>
    <p:extLst>
      <p:ext uri="{BB962C8B-B14F-4D97-AF65-F5344CB8AC3E}">
        <p14:creationId xmlns:p14="http://schemas.microsoft.com/office/powerpoint/2010/main" val="3605071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34</a:t>
            </a:fld>
            <a:endParaRPr lang="en-US"/>
          </a:p>
        </p:txBody>
      </p:sp>
    </p:spTree>
    <p:extLst>
      <p:ext uri="{BB962C8B-B14F-4D97-AF65-F5344CB8AC3E}">
        <p14:creationId xmlns:p14="http://schemas.microsoft.com/office/powerpoint/2010/main" val="3003341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35</a:t>
            </a:fld>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31589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36</a:t>
            </a:fld>
            <a:endParaRPr lang="en-US"/>
          </a:p>
        </p:txBody>
      </p:sp>
    </p:spTree>
    <p:extLst>
      <p:ext uri="{BB962C8B-B14F-4D97-AF65-F5344CB8AC3E}">
        <p14:creationId xmlns:p14="http://schemas.microsoft.com/office/powerpoint/2010/main" val="1763434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37</a:t>
            </a:fld>
            <a:endParaRPr lang="en-US"/>
          </a:p>
        </p:txBody>
      </p:sp>
    </p:spTree>
    <p:extLst>
      <p:ext uri="{BB962C8B-B14F-4D97-AF65-F5344CB8AC3E}">
        <p14:creationId xmlns:p14="http://schemas.microsoft.com/office/powerpoint/2010/main" val="3265319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38</a:t>
            </a:fld>
            <a:endParaRPr lang="en-US"/>
          </a:p>
        </p:txBody>
      </p:sp>
    </p:spTree>
    <p:extLst>
      <p:ext uri="{BB962C8B-B14F-4D97-AF65-F5344CB8AC3E}">
        <p14:creationId xmlns:p14="http://schemas.microsoft.com/office/powerpoint/2010/main" val="78378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When you put something in runtime in </a:t>
            </a:r>
            <a:r>
              <a:rPr lang="en-US" dirty="0" err="1"/>
              <a:t>kubernetes</a:t>
            </a:r>
            <a:r>
              <a:rPr lang="en-US" dirty="0"/>
              <a:t> you’re putting it into deployment.  Can do by:</a:t>
            </a:r>
          </a:p>
          <a:p>
            <a:endParaRPr lang="en-US" dirty="0"/>
          </a:p>
          <a:p>
            <a:r>
              <a:rPr lang="en-US" dirty="0"/>
              <a:t>Telling it what image to use</a:t>
            </a:r>
          </a:p>
          <a:p>
            <a:r>
              <a:rPr lang="en-US" dirty="0"/>
              <a:t>Replica sets created with deployment by default: allows for multiple images of pods.  Can change how set is created in </a:t>
            </a:r>
            <a:r>
              <a:rPr lang="en-US" dirty="0" err="1"/>
              <a:t>config</a:t>
            </a:r>
            <a:r>
              <a:rPr lang="en-US" dirty="0"/>
              <a:t>. Can do things like set pod to persevere so rollbacks are possible.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39</a:t>
            </a:fld>
            <a:endParaRPr lang="en-US"/>
          </a:p>
        </p:txBody>
      </p:sp>
    </p:spTree>
    <p:extLst>
      <p:ext uri="{BB962C8B-B14F-4D97-AF65-F5344CB8AC3E}">
        <p14:creationId xmlns:p14="http://schemas.microsoft.com/office/powerpoint/2010/main" val="15181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a:t>
            </a:fld>
            <a:endParaRPr lang="en-US"/>
          </a:p>
        </p:txBody>
      </p:sp>
    </p:spTree>
    <p:extLst>
      <p:ext uri="{BB962C8B-B14F-4D97-AF65-F5344CB8AC3E}">
        <p14:creationId xmlns:p14="http://schemas.microsoft.com/office/powerpoint/2010/main" val="4130263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40</a:t>
            </a:fld>
            <a:endParaRPr lang="en-US"/>
          </a:p>
        </p:txBody>
      </p:sp>
    </p:spTree>
    <p:extLst>
      <p:ext uri="{BB962C8B-B14F-4D97-AF65-F5344CB8AC3E}">
        <p14:creationId xmlns:p14="http://schemas.microsoft.com/office/powerpoint/2010/main" val="2631224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Kubernetes is available in both IBM Cloud and IBM Cloud Private.  Both environments provide the ability to easily deploy your applications and leverage additional Enterprise-scale services from the IBM Cloud such as analytics, security, Watson, and middleware</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41</a:t>
            </a:fld>
            <a:endParaRPr lang="en-US"/>
          </a:p>
        </p:txBody>
      </p:sp>
    </p:spTree>
    <p:extLst>
      <p:ext uri="{BB962C8B-B14F-4D97-AF65-F5344CB8AC3E}">
        <p14:creationId xmlns:p14="http://schemas.microsoft.com/office/powerpoint/2010/main" val="3892904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42</a:t>
            </a:fld>
            <a:endParaRPr lang="en-US"/>
          </a:p>
        </p:txBody>
      </p:sp>
    </p:spTree>
    <p:extLst>
      <p:ext uri="{BB962C8B-B14F-4D97-AF65-F5344CB8AC3E}">
        <p14:creationId xmlns:p14="http://schemas.microsoft.com/office/powerpoint/2010/main" val="1327687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43</a:t>
            </a:fld>
            <a:endParaRPr lang="en-US"/>
          </a:p>
        </p:txBody>
      </p:sp>
    </p:spTree>
    <p:extLst>
      <p:ext uri="{BB962C8B-B14F-4D97-AF65-F5344CB8AC3E}">
        <p14:creationId xmlns:p14="http://schemas.microsoft.com/office/powerpoint/2010/main" val="3935539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44</a:t>
            </a:fld>
            <a:endParaRPr lang="en-US"/>
          </a:p>
        </p:txBody>
      </p:sp>
    </p:spTree>
    <p:extLst>
      <p:ext uri="{BB962C8B-B14F-4D97-AF65-F5344CB8AC3E}">
        <p14:creationId xmlns:p14="http://schemas.microsoft.com/office/powerpoint/2010/main" val="884276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45</a:t>
            </a:fld>
            <a:endParaRPr lang="en-US"/>
          </a:p>
        </p:txBody>
      </p:sp>
    </p:spTree>
    <p:extLst>
      <p:ext uri="{BB962C8B-B14F-4D97-AF65-F5344CB8AC3E}">
        <p14:creationId xmlns:p14="http://schemas.microsoft.com/office/powerpoint/2010/main" val="2479232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resource object by type has a unique name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isolation: Each namespace is a virtual cluster within the physical cluster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objects are scoped within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Low-level resources are not in namespaces: nodes, persistent volumes, and namespaces themselves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 of resources need to be unique within a namespace, but not across namespaces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quotas: Namespaces can divide cluster resources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Initial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default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default namespace for objects with no other namespace    </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Courier" charset="0"/>
                <a:ea typeface="Courier" charset="0"/>
                <a:cs typeface="Courier" charset="0"/>
              </a:rPr>
              <a:t>kube</a:t>
            </a: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-system</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namespace for objects created by the Kubernetes system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Limits resource consumption per 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number of resource objects by type (pods,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total amount of compute resources (CPU, memory,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Overcommit is allowed; contention is handled on a first-come, first-served basis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Label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Metadata assigned to Kubernetes resources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Key-value pairs for identification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Critical to Kubernetes as it relies on querying the cluster for resources that have certain labels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Selector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expression that matches labels to identify related resources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ConfigMap</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Configuration values to be used by containers in a 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Stores configuration outside of the container image, making containers more reusable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Secrets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Sensitive info that containers need to read or consume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Encrypted in special volumes mounted automatically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46</a:t>
            </a:fld>
            <a:endParaRPr lang="en-US"/>
          </a:p>
        </p:txBody>
      </p:sp>
    </p:spTree>
    <p:extLst>
      <p:ext uri="{BB962C8B-B14F-4D97-AF65-F5344CB8AC3E}">
        <p14:creationId xmlns:p14="http://schemas.microsoft.com/office/powerpoint/2010/main" val="3397681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Collection of worker nodes managed by the same 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Makes the worker nodes behave like one big computer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Master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Controls and manages the cluster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Scheduling and replication logic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Generally two or more master nodes for resiliency, but are not used for scaling out the cluster</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Worker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Node where pods are run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Docker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Docker engine for running containers (including the </a:t>
            </a: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kubelet</a:t>
            </a: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Kubernetes agent that accepts commands from the master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Manages pods in the node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sym typeface="Helvetica Light"/>
              </a:rPr>
              <a:t>cAdvisor</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a:t>
            </a:r>
            <a:r>
              <a:rPr kumimoji="0" lang="mr-IN" sz="1799" b="0" i="0" u="none" strike="noStrike" kern="1200" cap="none" spc="0" normalizeH="0" baseline="0" noProof="0" dirty="0">
                <a:ln>
                  <a:noFill/>
                </a:ln>
                <a:solidFill>
                  <a:srgbClr val="0B427B"/>
                </a:solidFill>
                <a:effectLst/>
                <a:uLnTx/>
                <a:uFillTx/>
                <a:latin typeface="Arial" panose="020B0604020202020204" pitchFamily="34" charset="0"/>
                <a:ea typeface="+mn-ea"/>
                <a:sym typeface="Helvetica Light"/>
              </a:rPr>
              <a:t>–</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 Container Advisor provides resources usage and performance statistics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kube</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-proxy – network proxy service responsible for routing activities for inbound or ingress traffic</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47</a:t>
            </a:fld>
            <a:endParaRPr lang="en-US"/>
          </a:p>
        </p:txBody>
      </p:sp>
    </p:spTree>
    <p:extLst>
      <p:ext uri="{BB962C8B-B14F-4D97-AF65-F5344CB8AC3E}">
        <p14:creationId xmlns:p14="http://schemas.microsoft.com/office/powerpoint/2010/main" val="1891553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48</a:t>
            </a:fld>
            <a:endParaRPr lang="en-US"/>
          </a:p>
        </p:txBody>
      </p:sp>
    </p:spTree>
    <p:extLst>
      <p:ext uri="{BB962C8B-B14F-4D97-AF65-F5344CB8AC3E}">
        <p14:creationId xmlns:p14="http://schemas.microsoft.com/office/powerpoint/2010/main" val="7896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49</a:t>
            </a:fld>
            <a:endParaRPr lang="en-US"/>
          </a:p>
        </p:txBody>
      </p:sp>
    </p:spTree>
    <p:extLst>
      <p:ext uri="{BB962C8B-B14F-4D97-AF65-F5344CB8AC3E}">
        <p14:creationId xmlns:p14="http://schemas.microsoft.com/office/powerpoint/2010/main" val="84504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Containers are a great way to organize things.  Historically from a software perspective, however, things have not been as organized and bringing components together was a challenge.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a:t>
            </a:fld>
            <a:endParaRPr lang="en-US"/>
          </a:p>
        </p:txBody>
      </p:sp>
    </p:spTree>
    <p:extLst>
      <p:ext uri="{BB962C8B-B14F-4D97-AF65-F5344CB8AC3E}">
        <p14:creationId xmlns:p14="http://schemas.microsoft.com/office/powerpoint/2010/main" val="894419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50</a:t>
            </a:fld>
            <a:endParaRPr lang="en-US"/>
          </a:p>
        </p:txBody>
      </p:sp>
    </p:spTree>
    <p:extLst>
      <p:ext uri="{BB962C8B-B14F-4D97-AF65-F5344CB8AC3E}">
        <p14:creationId xmlns:p14="http://schemas.microsoft.com/office/powerpoint/2010/main" val="2906973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Each resource object by type has a unique name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isolation: Each namespace is a virtual cluster within the physical cluster</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objects are scoped within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Low-level resources are not in namespaces: nodes, persistent volumes, and namespaces themselves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Names of resources need to be unique within a namespace, but not across namespaces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quotas: Namespaces can divide cluster resources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Initial namespaces</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default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default namespace for objects with no other namespace    </a:t>
            </a:r>
          </a:p>
          <a:p>
            <a:pPr marL="685594" marR="0" lvl="2" indent="-228531" algn="l" defTabSz="896669" rtl="0" eaLnBrk="1" fontAlgn="base" latinLnBrk="0" hangingPunct="1">
              <a:lnSpc>
                <a:spcPct val="100000"/>
              </a:lnSpc>
              <a:spcBef>
                <a:spcPts val="200"/>
              </a:spcBef>
              <a:spcAft>
                <a:spcPts val="0"/>
              </a:spcAft>
              <a:buClr>
                <a:srgbClr val="00649D"/>
              </a:buClr>
              <a:buSzPct val="80000"/>
              <a:buFont typeface="Arial" panose="020B0604020202020204" pitchFamily="34" charset="0"/>
              <a:buChar char="−"/>
              <a:tabLst/>
              <a:defRPr/>
            </a:pPr>
            <a:r>
              <a:rPr kumimoji="0" lang="en-US" sz="1600" b="0" i="0" u="none" strike="noStrike" kern="1200" cap="none" spc="0" normalizeH="0" baseline="0" noProof="0" dirty="0" err="1">
                <a:ln>
                  <a:noFill/>
                </a:ln>
                <a:solidFill>
                  <a:srgbClr val="0B427B"/>
                </a:solidFill>
                <a:effectLst/>
                <a:uLnTx/>
                <a:uFillTx/>
                <a:latin typeface="Courier" charset="0"/>
                <a:ea typeface="Courier" charset="0"/>
                <a:cs typeface="Courier" charset="0"/>
              </a:rPr>
              <a:t>kube</a:t>
            </a:r>
            <a:r>
              <a:rPr kumimoji="0" lang="en-US" sz="1600" b="0" i="0" u="none" strike="noStrike" kern="1200" cap="none" spc="0" normalizeH="0" baseline="0" noProof="0" dirty="0">
                <a:ln>
                  <a:noFill/>
                </a:ln>
                <a:solidFill>
                  <a:srgbClr val="0B427B"/>
                </a:solidFill>
                <a:effectLst/>
                <a:uLnTx/>
                <a:uFillTx/>
                <a:latin typeface="Courier" charset="0"/>
                <a:ea typeface="Courier" charset="0"/>
                <a:cs typeface="Courier" charset="0"/>
              </a:rPr>
              <a:t>-system</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a:t>
            </a:r>
            <a:r>
              <a:rPr kumimoji="0" lang="mr-IN" sz="1600" b="0" i="0" u="none" strike="noStrike" kern="1200" cap="none" spc="0" normalizeH="0" baseline="0" noProof="0" dirty="0">
                <a:ln>
                  <a:noFill/>
                </a:ln>
                <a:solidFill>
                  <a:srgbClr val="0B427B"/>
                </a:solidFill>
                <a:effectLst/>
                <a:uLnTx/>
                <a:uFillTx/>
                <a:latin typeface="Arial" panose="020B0604020202020204" pitchFamily="34" charset="0"/>
                <a:ea typeface="+mn-ea"/>
              </a:rPr>
              <a:t>–</a:t>
            </a:r>
            <a:r>
              <a:rPr kumimoji="0" lang="en-US" sz="1600"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 The namespace for objects created by the Kubernetes system</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Resource Quota</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Limits resource consumption per namespace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number of resource objects by type (pods,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Limit can be total amount of compute resources (CPU, memory,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Overcommit is allowed; contention is handled on a first-come, first-served basis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Label</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Metadata assigned to Kubernetes resources </a:t>
            </a: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(pods, services, etc.)</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Key-value pairs for identification</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Critical to Kubernetes as it relies on querying the cluster for resources that have certain labels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Selector</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An expression that matches labels to identify related resources</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err="1">
                <a:ln>
                  <a:noFill/>
                </a:ln>
                <a:solidFill>
                  <a:srgbClr val="0B427B"/>
                </a:solidFill>
                <a:effectLst/>
                <a:uLnTx/>
                <a:uFillTx/>
                <a:latin typeface="Arial" panose="020B0604020202020204" pitchFamily="34" charset="0"/>
                <a:ea typeface="+mn-ea"/>
                <a:cs typeface="Arial" panose="020B0604020202020204" pitchFamily="34" charset="0"/>
              </a:rPr>
              <a:t>ConfigMap</a:t>
            </a: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Configuration values to be used by containers in a pod</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rPr>
              <a:t>Stores configuration outside of the container image, making containers more reusable</a:t>
            </a: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endPar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endParaRPr>
          </a:p>
          <a:p>
            <a:pPr marL="228531" marR="0" lvl="0" indent="-228531" algn="l" defTabSz="896669" rtl="0" eaLnBrk="1" fontAlgn="base" latinLnBrk="0" hangingPunct="1">
              <a:lnSpc>
                <a:spcPct val="100000"/>
              </a:lnSpc>
              <a:spcBef>
                <a:spcPts val="900"/>
              </a:spcBef>
              <a:spcAft>
                <a:spcPts val="0"/>
              </a:spcAft>
              <a:buClr>
                <a:srgbClr val="00649D"/>
              </a:buClr>
              <a:buSzPct val="100000"/>
              <a:buFont typeface="Arial" panose="020B0604020202020204" pitchFamily="34" charset="0"/>
              <a:buChar char="•"/>
              <a:tabLst/>
              <a:defRPr/>
            </a:pPr>
            <a:r>
              <a:rPr kumimoji="0" lang="en-US" sz="19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Secrets</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Sensitive info that containers need to read or consume</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r>
              <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sym typeface="Helvetica Light"/>
              </a:rPr>
              <a:t>Encrypted in special volumes mounted automatically </a:t>
            </a:r>
          </a:p>
          <a:p>
            <a:pPr marL="457063" marR="0" lvl="1" indent="-228531" algn="l" defTabSz="896669" rtl="0" eaLnBrk="1" fontAlgn="base" latinLnBrk="0" hangingPunct="1">
              <a:lnSpc>
                <a:spcPct val="100000"/>
              </a:lnSpc>
              <a:spcBef>
                <a:spcPts val="300"/>
              </a:spcBef>
              <a:spcAft>
                <a:spcPts val="0"/>
              </a:spcAft>
              <a:buClr>
                <a:srgbClr val="00649D"/>
              </a:buClr>
              <a:buSzPct val="80000"/>
              <a:buFont typeface="Wingdings" panose="05000000000000000000" pitchFamily="2" charset="2"/>
              <a:buChar char="§"/>
              <a:tabLst/>
              <a:defRPr/>
            </a:pPr>
            <a:endParaRPr kumimoji="0" lang="en-US" sz="1799" b="0" i="0" u="none" strike="noStrike" kern="1200" cap="none" spc="0" normalizeH="0" baseline="0" noProof="0" dirty="0">
              <a:ln>
                <a:noFill/>
              </a:ln>
              <a:solidFill>
                <a:srgbClr val="0B427B"/>
              </a:solidFill>
              <a:effectLst/>
              <a:uLnTx/>
              <a:uFillTx/>
              <a:latin typeface="Arial" panose="020B0604020202020204" pitchFamily="34" charset="0"/>
              <a:ea typeface="+mn-ea"/>
              <a:cs typeface="Arial" panose="020B0604020202020204" pitchFamily="34" charset="0"/>
            </a:endParaRP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51</a:t>
            </a:fld>
            <a:endParaRPr lang="en-US"/>
          </a:p>
        </p:txBody>
      </p:sp>
    </p:spTree>
    <p:extLst>
      <p:ext uri="{BB962C8B-B14F-4D97-AF65-F5344CB8AC3E}">
        <p14:creationId xmlns:p14="http://schemas.microsoft.com/office/powerpoint/2010/main" val="402114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Verifying  attempts at containerization over the years.  The concepts is taking </a:t>
            </a:r>
            <a:r>
              <a:rPr lang="en-US" dirty="0" err="1"/>
              <a:t>microservices</a:t>
            </a:r>
            <a:r>
              <a:rPr lang="en-US" dirty="0"/>
              <a:t> + aspects of the application and put it in a black box and put an interface on it and call it a container. </a:t>
            </a:r>
          </a:p>
          <a:p>
            <a:endParaRPr lang="en-US" dirty="0"/>
          </a:p>
          <a:p>
            <a:r>
              <a:rPr lang="en-US" dirty="0"/>
              <a:t>Docker is most popular solution today.  Cloud Foundry is out there as well but is more focused on infrastructure, and there are others as well.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6</a:t>
            </a:fld>
            <a:endParaRPr lang="en-US"/>
          </a:p>
        </p:txBody>
      </p:sp>
    </p:spTree>
    <p:extLst>
      <p:ext uri="{BB962C8B-B14F-4D97-AF65-F5344CB8AC3E}">
        <p14:creationId xmlns:p14="http://schemas.microsoft.com/office/powerpoint/2010/main" val="126730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Challenge is getting pieces to talk to each other. Dealing with different OS etc. </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a:p>
        </p:txBody>
      </p:sp>
    </p:spTree>
    <p:extLst>
      <p:ext uri="{BB962C8B-B14F-4D97-AF65-F5344CB8AC3E}">
        <p14:creationId xmlns:p14="http://schemas.microsoft.com/office/powerpoint/2010/main" val="400081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The result is a a many-to-many matrix with different components each having to be concerned about the underlying infrastructure as well as many other varied components.  This contributes to a brittle architecture that create a challenge when changes are made to the environment.</a:t>
            </a:r>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8</a:t>
            </a:fld>
            <a:endParaRPr lang="en-US"/>
          </a:p>
        </p:txBody>
      </p:sp>
    </p:spTree>
    <p:extLst>
      <p:ext uri="{BB962C8B-B14F-4D97-AF65-F5344CB8AC3E}">
        <p14:creationId xmlns:p14="http://schemas.microsoft.com/office/powerpoint/2010/main" val="251688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274638"/>
            <a:ext cx="7699376" cy="4332287"/>
          </a:xfrm>
        </p:spPr>
      </p:sp>
      <p:sp>
        <p:nvSpPr>
          <p:cNvPr id="3" name="Notes Placeholder 2"/>
          <p:cNvSpPr>
            <a:spLocks noGrp="1"/>
          </p:cNvSpPr>
          <p:nvPr>
            <p:ph type="body" idx="1"/>
          </p:nvPr>
        </p:nvSpPr>
        <p:spPr/>
        <p:txBody>
          <a:bodyPr/>
          <a:lstStyle/>
          <a:p>
            <a:r>
              <a:rPr lang="en-US" dirty="0"/>
              <a:t>Container is more than just code like “hello world” but it’s everything hello world needs to run.  Completely self contained environment for what the program needs to do. </a:t>
            </a:r>
          </a:p>
          <a:p>
            <a:endParaRPr lang="en-US" dirty="0"/>
          </a:p>
          <a:p>
            <a:r>
              <a:rPr lang="en-US" dirty="0"/>
              <a:t>Container can be deployed anywhere… on VM… on any OS.  This reduces the dependence of the code on underlying infrastructure.</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9</a:t>
            </a:fld>
            <a:endParaRPr lang="en-US"/>
          </a:p>
        </p:txBody>
      </p:sp>
    </p:spTree>
    <p:extLst>
      <p:ext uri="{BB962C8B-B14F-4D97-AF65-F5344CB8AC3E}">
        <p14:creationId xmlns:p14="http://schemas.microsoft.com/office/powerpoint/2010/main" val="2084602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Grp="1" noChangeArrowheads="1"/>
          </p:cNvSpPr>
          <p:nvPr>
            <p:ph type="ftr" sz="quarter" idx="10"/>
          </p:nvPr>
        </p:nvSpPr>
        <p:spPr>
          <a:xfrm>
            <a:off x="5120642" y="6477004"/>
            <a:ext cx="1894115" cy="174627"/>
          </a:xfrm>
        </p:spPr>
        <p:txBody>
          <a:bodyPr>
            <a:noAutofit/>
          </a:bodyPr>
          <a:lstStyle>
            <a:lvl1pPr algn="ctr">
              <a:defRPr sz="900">
                <a:latin typeface="+mn-lt"/>
              </a:defRPr>
            </a:lvl1pPr>
          </a:lstStyle>
          <a:p>
            <a:pPr>
              <a:defRPr/>
            </a:pPr>
            <a:r>
              <a:rPr lang="en-US"/>
              <a:t>© Copyright IBM Corporation 2017</a:t>
            </a:r>
            <a:endParaRPr lang="en-US" dirty="0"/>
          </a:p>
        </p:txBody>
      </p:sp>
      <p:sp>
        <p:nvSpPr>
          <p:cNvPr id="11" name="Rectangle 20"/>
          <p:cNvSpPr>
            <a:spLocks noGrp="1" noChangeArrowheads="1"/>
          </p:cNvSpPr>
          <p:nvPr>
            <p:ph type="ctrTitle"/>
          </p:nvPr>
        </p:nvSpPr>
        <p:spPr bwMode="auto">
          <a:xfrm>
            <a:off x="4619566"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a:t>Click to edit Master title style</a:t>
            </a:r>
            <a:endParaRPr lang="en-US" noProof="0" dirty="0"/>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
            <a:ext cx="12188952" cy="425019"/>
          </a:xfrm>
          <a:prstGeom prst="rect">
            <a:avLst/>
          </a:prstGeom>
        </p:spPr>
      </p:pic>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
            <a:ext cx="12188952" cy="425019"/>
          </a:xfrm>
          <a:prstGeom prst="rect">
            <a:avLst/>
          </a:prstGeom>
        </p:spPr>
      </p:pic>
      <p:sp>
        <p:nvSpPr>
          <p:cNvPr id="5" name="Rectangle 4"/>
          <p:cNvSpPr>
            <a:spLocks noChangeArrowheads="1"/>
          </p:cNvSpPr>
          <p:nvPr/>
        </p:nvSpPr>
        <p:spPr bwMode="gray">
          <a:xfrm>
            <a:off x="3448594" y="6477000"/>
            <a:ext cx="5329646"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90" tIns="30137" rIns="60290" bIns="30137"/>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59" cy="457200"/>
          </a:xfrm>
        </p:spPr>
        <p:txBody>
          <a:bodyPr anchor="b"/>
          <a:lstStyle>
            <a:lvl1pPr>
              <a:defRPr sz="2399"/>
            </a:lvl1pPr>
          </a:lstStyle>
          <a:p>
            <a:r>
              <a:rPr lang="en-US"/>
              <a:t>Click to edit Master title style</a:t>
            </a:r>
            <a:endParaRPr lang="en-US" dirty="0"/>
          </a:p>
        </p:txBody>
      </p:sp>
      <p:sp>
        <p:nvSpPr>
          <p:cNvPr id="3" name="Picture Placeholder 2"/>
          <p:cNvSpPr>
            <a:spLocks noGrp="1"/>
          </p:cNvSpPr>
          <p:nvPr>
            <p:ph type="pic" idx="1"/>
          </p:nvPr>
        </p:nvSpPr>
        <p:spPr>
          <a:xfrm>
            <a:off x="5183205" y="1284058"/>
            <a:ext cx="6169416" cy="4873705"/>
          </a:xfrm>
        </p:spPr>
        <p:txBody>
          <a:bodyPr/>
          <a:lstStyle>
            <a:lvl1pPr marL="0" indent="0">
              <a:buNone/>
              <a:defRPr sz="3599"/>
            </a:lvl1pPr>
            <a:lvl2pPr marL="668192" indent="0">
              <a:buNone/>
              <a:defRPr sz="4092"/>
            </a:lvl2pPr>
            <a:lvl3pPr marL="1336382" indent="0">
              <a:buNone/>
              <a:defRPr sz="3508"/>
            </a:lvl3pPr>
            <a:lvl4pPr marL="2004573" indent="0">
              <a:buNone/>
              <a:defRPr sz="2923"/>
            </a:lvl4pPr>
            <a:lvl5pPr marL="2672765" indent="0">
              <a:buNone/>
              <a:defRPr sz="2923"/>
            </a:lvl5pPr>
            <a:lvl6pPr marL="3340955" indent="0">
              <a:buNone/>
              <a:defRPr sz="2923"/>
            </a:lvl6pPr>
            <a:lvl7pPr marL="4009148" indent="0">
              <a:buNone/>
              <a:defRPr sz="2923"/>
            </a:lvl7pPr>
            <a:lvl8pPr marL="4677338" indent="0">
              <a:buNone/>
              <a:defRPr sz="2923"/>
            </a:lvl8pPr>
            <a:lvl9pPr marL="5345530" indent="0">
              <a:buNone/>
              <a:defRPr sz="2923"/>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39400" y="2323272"/>
            <a:ext cx="3932085" cy="3810773"/>
          </a:xfrm>
        </p:spPr>
        <p:txBody>
          <a:bodyPr/>
          <a:lstStyle>
            <a:lvl1pPr marL="0" indent="0">
              <a:buNone/>
              <a:defRPr sz="2000"/>
            </a:lvl1pPr>
            <a:lvl2pPr marL="668192" indent="0">
              <a:buNone/>
              <a:defRPr sz="2046"/>
            </a:lvl2pPr>
            <a:lvl3pPr marL="1336382" indent="0">
              <a:buNone/>
              <a:defRPr sz="1753"/>
            </a:lvl3pPr>
            <a:lvl4pPr marL="2004573" indent="0">
              <a:buNone/>
              <a:defRPr sz="1462"/>
            </a:lvl4pPr>
            <a:lvl5pPr marL="2672765" indent="0">
              <a:buNone/>
              <a:defRPr sz="1462"/>
            </a:lvl5pPr>
            <a:lvl6pPr marL="3340955" indent="0">
              <a:buNone/>
              <a:defRPr sz="1462"/>
            </a:lvl6pPr>
            <a:lvl7pPr marL="4009148" indent="0">
              <a:buNone/>
              <a:defRPr sz="1462"/>
            </a:lvl7pPr>
            <a:lvl8pPr marL="4677338" indent="0">
              <a:buNone/>
              <a:defRPr sz="1462"/>
            </a:lvl8pPr>
            <a:lvl9pPr marL="5345530"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90"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3"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59" cy="2515126"/>
          </a:xfrm>
        </p:spPr>
        <p:txBody>
          <a:bodyPr/>
          <a:lstStyle>
            <a:lvl4pPr marL="679791"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5"/>
            <a:ext cx="11795759" cy="2679699"/>
          </a:xfrm>
        </p:spPr>
        <p:txBody>
          <a:bodyPr/>
          <a:lstStyle>
            <a:lvl4pPr marL="679791"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59"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3" y="1239318"/>
            <a:ext cx="5594924" cy="5347151"/>
          </a:xfrm>
        </p:spPr>
        <p:txBody>
          <a:body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65169" y="1239318"/>
            <a:ext cx="5744929" cy="5347151"/>
          </a:xfrm>
        </p:spPr>
        <p:txBody>
          <a:bodyPr/>
          <a:lstStyle>
            <a:lvl4pPr marL="679791"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59"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59"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032" y="1170432"/>
            <a:ext cx="11795759"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8"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3435532" y="6477000"/>
            <a:ext cx="532964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90" tIns="30137" rIns="60290" bIns="30137"/>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5146768" y="6477000"/>
            <a:ext cx="1881051" cy="162720"/>
          </a:xfrm>
        </p:spPr>
        <p:txBody>
          <a:bodyPr>
            <a:noAutofit/>
          </a:bodyPr>
          <a:lstStyle>
            <a:lvl1pPr algn="l">
              <a:defRPr sz="900">
                <a:latin typeface="Arial" panose="020B0604020202020204" pitchFamily="34" charset="0"/>
                <a:cs typeface="Arial" panose="020B0604020202020204" pitchFamily="34" charset="0"/>
              </a:defRPr>
            </a:lvl1pPr>
          </a:lstStyle>
          <a:p>
            <a:pPr>
              <a:defRPr/>
            </a:pPr>
            <a:r>
              <a:rPr lang="en-US"/>
              <a:t>© Copyright IBM Corporation 2017</a:t>
            </a:r>
            <a:endParaRPr lang="en-US" dirty="0"/>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dirty="0"/>
              <a:t>Course title</a:t>
            </a:r>
          </a:p>
        </p:txBody>
      </p:sp>
      <p:cxnSp>
        <p:nvCxnSpPr>
          <p:cNvPr id="4" name="Straight Connector 3"/>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
            <a:ext cx="12188952" cy="425017"/>
          </a:xfrm>
          <a:prstGeom prst="rect">
            <a:avLst/>
          </a:prstGeom>
        </p:spPr>
      </p:pic>
      <p:pic>
        <p:nvPicPr>
          <p:cNvPr id="10"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8"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
            <a:ext cx="12188952" cy="425017"/>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6"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799">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3714" y="6681674"/>
            <a:ext cx="1906403" cy="176326"/>
          </a:xfrm>
          <a:ln/>
        </p:spPr>
        <p:txBody>
          <a:bodyPr/>
          <a:lstStyle>
            <a:lvl1pPr>
              <a:defRPr/>
            </a:lvl1pPr>
          </a:lstStyle>
          <a:p>
            <a:pPr>
              <a:defRPr/>
            </a:pPr>
            <a:r>
              <a:rPr lang="en-US"/>
              <a:t>© Copyright IBM Corporation 2017</a:t>
            </a:r>
            <a:endParaRPr lang="en-US" dirty="0"/>
          </a:p>
        </p:txBody>
      </p:sp>
      <p:cxnSp>
        <p:nvCxnSpPr>
          <p:cNvPr id="7" name="Straight Connector 6"/>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 name="Straight Connector 7"/>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Co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994" y="774418"/>
            <a:ext cx="7248673" cy="538609"/>
          </a:xfrm>
        </p:spPr>
        <p:txBody>
          <a:bodyPr>
            <a:spAutoFit/>
          </a:bodyPr>
          <a:lstStyle>
            <a:lvl1pPr>
              <a:lnSpc>
                <a:spcPts val="4200"/>
              </a:lnSpc>
              <a:defRPr sz="4000" baseline="0">
                <a:solidFill>
                  <a:schemeClr val="accent5"/>
                </a:solidFill>
              </a:defRPr>
            </a:lvl1pPr>
          </a:lstStyle>
          <a:p>
            <a:r>
              <a:rPr lang="en-US" dirty="0"/>
              <a:t>Click to edit Master title </a:t>
            </a:r>
          </a:p>
        </p:txBody>
      </p:sp>
      <p:sp>
        <p:nvSpPr>
          <p:cNvPr id="11" name="Text Placeholder 10"/>
          <p:cNvSpPr>
            <a:spLocks noGrp="1"/>
          </p:cNvSpPr>
          <p:nvPr>
            <p:ph type="body" sz="quarter" idx="10"/>
          </p:nvPr>
        </p:nvSpPr>
        <p:spPr>
          <a:xfrm>
            <a:off x="799899" y="2035864"/>
            <a:ext cx="1814550" cy="1377518"/>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4" indent="-171453">
              <a:tabLst/>
              <a:defRPr sz="1200" baseline="0">
                <a:solidFill>
                  <a:schemeClr val="bg1"/>
                </a:solidFill>
              </a:defRPr>
            </a:lvl3pPr>
            <a:lvl4pPr marL="401645" indent="-231779">
              <a:defRPr sz="1200" baseline="0">
                <a:solidFill>
                  <a:schemeClr val="bg1"/>
                </a:solidFill>
              </a:defRPr>
            </a:lvl4pPr>
            <a:lvl5pPr marL="687399" indent="-23336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1"/>
          </p:nvPr>
        </p:nvSpPr>
        <p:spPr>
          <a:xfrm>
            <a:off x="2926858" y="2035864"/>
            <a:ext cx="1814550" cy="1377518"/>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4" indent="-171453">
              <a:tabLst/>
              <a:defRPr sz="1200" baseline="0">
                <a:solidFill>
                  <a:schemeClr val="bg1"/>
                </a:solidFill>
              </a:defRPr>
            </a:lvl3pPr>
            <a:lvl4pPr marL="401645" indent="-231779">
              <a:defRPr sz="1200" baseline="0">
                <a:solidFill>
                  <a:schemeClr val="bg1"/>
                </a:solidFill>
              </a:defRPr>
            </a:lvl4pPr>
            <a:lvl5pPr marL="687399" indent="-23336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0"/>
          <p:cNvSpPr>
            <a:spLocks noGrp="1"/>
          </p:cNvSpPr>
          <p:nvPr>
            <p:ph type="body" sz="quarter" idx="12"/>
          </p:nvPr>
        </p:nvSpPr>
        <p:spPr>
          <a:xfrm>
            <a:off x="5079223" y="2035864"/>
            <a:ext cx="1814550" cy="1377518"/>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4" indent="-171453">
              <a:tabLst/>
              <a:defRPr sz="1200" baseline="0">
                <a:solidFill>
                  <a:schemeClr val="bg1"/>
                </a:solidFill>
              </a:defRPr>
            </a:lvl3pPr>
            <a:lvl4pPr marL="401645" indent="-231779">
              <a:defRPr sz="1200" baseline="0">
                <a:solidFill>
                  <a:schemeClr val="bg1"/>
                </a:solidFill>
              </a:defRPr>
            </a:lvl4pPr>
            <a:lvl5pPr marL="687399" indent="-23336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p:nvPr>
        </p:nvSpPr>
        <p:spPr>
          <a:xfrm>
            <a:off x="7206186" y="2035864"/>
            <a:ext cx="1814550" cy="1377518"/>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4" indent="-171453">
              <a:tabLst/>
              <a:defRPr sz="1200" baseline="0">
                <a:solidFill>
                  <a:schemeClr val="bg1"/>
                </a:solidFill>
              </a:defRPr>
            </a:lvl3pPr>
            <a:lvl4pPr marL="401645" indent="-231779">
              <a:defRPr sz="1200" baseline="0">
                <a:solidFill>
                  <a:schemeClr val="bg1"/>
                </a:solidFill>
              </a:defRPr>
            </a:lvl4pPr>
            <a:lvl5pPr marL="687399" indent="-23336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4"/>
          </p:nvPr>
        </p:nvSpPr>
        <p:spPr>
          <a:xfrm>
            <a:off x="9345849" y="2035864"/>
            <a:ext cx="1814550" cy="1377518"/>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4" indent="-171453">
              <a:tabLst/>
              <a:defRPr sz="1200" baseline="0">
                <a:solidFill>
                  <a:schemeClr val="bg1"/>
                </a:solidFill>
              </a:defRPr>
            </a:lvl3pPr>
            <a:lvl4pPr marL="401645" indent="-231779">
              <a:defRPr sz="1200" baseline="0">
                <a:solidFill>
                  <a:schemeClr val="bg1"/>
                </a:solidFill>
              </a:defRPr>
            </a:lvl4pPr>
            <a:lvl5pPr marL="687399" indent="-23336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3722515" y="6490233"/>
            <a:ext cx="410642" cy="92333"/>
          </a:xfrm>
          <a:prstGeom prst="rect">
            <a:avLst/>
          </a:prstGeom>
        </p:spPr>
        <p:txBody>
          <a:bodyPr wrap="square" lIns="0" tIns="0" rIns="0" bIns="0">
            <a:spAutoFit/>
          </a:bodyPr>
          <a:lstStyle/>
          <a:p>
            <a:fld id="{655362CE-4ABE-4CB4-8947-B1242CDD9D94}" type="slidenum">
              <a:rPr lang="en-US" sz="600" baseline="0" smtClean="0">
                <a:solidFill>
                  <a:srgbClr val="5A5A5A"/>
                </a:solidFill>
                <a:latin typeface="Arial" panose="020B0604020202020204" pitchFamily="34" charset="0"/>
                <a:cs typeface="Arial" panose="020B0604020202020204" pitchFamily="34" charset="0"/>
              </a:rPr>
              <a:t>‹#›</a:t>
            </a:fld>
            <a:endParaRPr lang="en-US" sz="600" baseline="0" dirty="0">
              <a:solidFill>
                <a:srgbClr val="5A5A5A"/>
              </a:solidFill>
              <a:latin typeface="Arial" panose="020B0604020202020204" pitchFamily="34" charset="0"/>
              <a:cs typeface="Arial" panose="020B0604020202020204" pitchFamily="34" charset="0"/>
            </a:endParaRPr>
          </a:p>
        </p:txBody>
      </p:sp>
      <p:sp>
        <p:nvSpPr>
          <p:cNvPr id="19" name="Rectangle 18"/>
          <p:cNvSpPr/>
          <p:nvPr userDrawn="1"/>
        </p:nvSpPr>
        <p:spPr>
          <a:xfrm>
            <a:off x="3454035" y="6490233"/>
            <a:ext cx="261459"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Page</a:t>
            </a:r>
          </a:p>
        </p:txBody>
      </p:sp>
      <p:sp>
        <p:nvSpPr>
          <p:cNvPr id="22" name="Rectangle 21"/>
          <p:cNvSpPr/>
          <p:nvPr userDrawn="1"/>
        </p:nvSpPr>
        <p:spPr>
          <a:xfrm>
            <a:off x="817351" y="6490233"/>
            <a:ext cx="1589202"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 2015 IBM Corporation</a:t>
            </a:r>
          </a:p>
        </p:txBody>
      </p:sp>
    </p:spTree>
    <p:extLst>
      <p:ext uri="{BB962C8B-B14F-4D97-AF65-F5344CB8AC3E}">
        <p14:creationId xmlns:p14="http://schemas.microsoft.com/office/powerpoint/2010/main" val="2049380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2" y="376518"/>
            <a:ext cx="10512862" cy="1120028"/>
          </a:xfrm>
          <a:prstGeom prst="rect">
            <a:avLst/>
          </a:prstGeom>
        </p:spPr>
        <p:txBody>
          <a:bodyPr anchor="b"/>
          <a:lstStyle>
            <a:lvl1pPr>
              <a:defRPr sz="5999">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632" y="1496547"/>
            <a:ext cx="10512862" cy="565336"/>
          </a:xfrm>
          <a:prstGeom prst="rect">
            <a:avLst/>
          </a:prstGeom>
        </p:spPr>
        <p:txBody>
          <a:bodyPr/>
          <a:lstStyle>
            <a:lvl1pPr marL="0" indent="0">
              <a:buNone/>
              <a:defRPr sz="2999">
                <a:solidFill>
                  <a:schemeClr val="bg1"/>
                </a:solidFill>
              </a:defRPr>
            </a:lvl1pPr>
            <a:lvl2pPr marL="457071" indent="0">
              <a:buNone/>
              <a:defRPr sz="2000">
                <a:solidFill>
                  <a:schemeClr val="tx1">
                    <a:tint val="75000"/>
                  </a:schemeClr>
                </a:solidFill>
              </a:defRPr>
            </a:lvl2pPr>
            <a:lvl3pPr marL="914141" indent="0">
              <a:buNone/>
              <a:defRPr sz="1800">
                <a:solidFill>
                  <a:schemeClr val="tx1">
                    <a:tint val="75000"/>
                  </a:schemeClr>
                </a:solidFill>
              </a:defRPr>
            </a:lvl3pPr>
            <a:lvl4pPr marL="1371212" indent="0">
              <a:buNone/>
              <a:defRPr sz="1600">
                <a:solidFill>
                  <a:schemeClr val="tx1">
                    <a:tint val="75000"/>
                  </a:schemeClr>
                </a:solidFill>
              </a:defRPr>
            </a:lvl4pPr>
            <a:lvl5pPr marL="1828281" indent="0">
              <a:buNone/>
              <a:defRPr sz="1600">
                <a:solidFill>
                  <a:schemeClr val="tx1">
                    <a:tint val="75000"/>
                  </a:schemeClr>
                </a:solidFill>
              </a:defRPr>
            </a:lvl5pPr>
            <a:lvl6pPr marL="2285353" indent="0">
              <a:buNone/>
              <a:defRPr sz="1600">
                <a:solidFill>
                  <a:schemeClr val="tx1">
                    <a:tint val="75000"/>
                  </a:schemeClr>
                </a:solidFill>
              </a:defRPr>
            </a:lvl6pPr>
            <a:lvl7pPr marL="2742422" indent="0">
              <a:buNone/>
              <a:defRPr sz="1600">
                <a:solidFill>
                  <a:schemeClr val="tx1">
                    <a:tint val="75000"/>
                  </a:schemeClr>
                </a:solidFill>
              </a:defRPr>
            </a:lvl7pPr>
            <a:lvl8pPr marL="3199493" indent="0">
              <a:buNone/>
              <a:defRPr sz="1600">
                <a:solidFill>
                  <a:schemeClr val="tx1">
                    <a:tint val="75000"/>
                  </a:schemeClr>
                </a:solidFill>
              </a:defRPr>
            </a:lvl8pPr>
            <a:lvl9pPr marL="3656564"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635" y="5094565"/>
            <a:ext cx="8094887" cy="457200"/>
          </a:xfrm>
          <a:prstGeom prst="rect">
            <a:avLst/>
          </a:prstGeom>
        </p:spPr>
        <p:txBody>
          <a:bodyPr/>
          <a:lstStyle>
            <a:lvl1pPr marL="0" indent="0">
              <a:buNone/>
              <a:defRPr sz="2399" baseline="0">
                <a:solidFill>
                  <a:schemeClr val="bg1"/>
                </a:solidFill>
              </a:defRPr>
            </a:lvl1pPr>
            <a:lvl2pPr marL="457071" indent="0">
              <a:buNone/>
              <a:defRPr sz="2399">
                <a:solidFill>
                  <a:schemeClr val="bg1"/>
                </a:solidFill>
              </a:defRPr>
            </a:lvl2pPr>
            <a:lvl3pPr marL="914141" indent="0">
              <a:buNone/>
              <a:defRPr sz="2399">
                <a:solidFill>
                  <a:schemeClr val="bg1"/>
                </a:solidFill>
              </a:defRPr>
            </a:lvl3pPr>
            <a:lvl4pPr marL="1371212" indent="0">
              <a:buNone/>
              <a:defRPr sz="2399">
                <a:solidFill>
                  <a:schemeClr val="bg1"/>
                </a:solidFill>
              </a:defRPr>
            </a:lvl4pPr>
            <a:lvl5pPr marL="1828281" indent="0">
              <a:buNone/>
              <a:defRPr sz="2399">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635" y="5551765"/>
            <a:ext cx="8094887" cy="457200"/>
          </a:xfrm>
          <a:prstGeom prst="rect">
            <a:avLst/>
          </a:prstGeom>
        </p:spPr>
        <p:txBody>
          <a:bodyPr/>
          <a:lstStyle>
            <a:lvl1pPr marL="0" indent="0">
              <a:buNone/>
              <a:defRPr sz="2399" baseline="0">
                <a:solidFill>
                  <a:schemeClr val="bg1"/>
                </a:solidFill>
              </a:defRPr>
            </a:lvl1pPr>
            <a:lvl2pPr marL="457071" indent="0">
              <a:buNone/>
              <a:defRPr sz="2399">
                <a:solidFill>
                  <a:schemeClr val="bg1"/>
                </a:solidFill>
              </a:defRPr>
            </a:lvl2pPr>
            <a:lvl3pPr marL="914141" indent="0">
              <a:buNone/>
              <a:defRPr sz="2399">
                <a:solidFill>
                  <a:schemeClr val="bg1"/>
                </a:solidFill>
              </a:defRPr>
            </a:lvl3pPr>
            <a:lvl4pPr marL="1371212" indent="0">
              <a:buNone/>
              <a:defRPr sz="2399">
                <a:solidFill>
                  <a:schemeClr val="bg1"/>
                </a:solidFill>
              </a:defRPr>
            </a:lvl4pPr>
            <a:lvl5pPr marL="1828281" indent="0">
              <a:buNone/>
              <a:defRPr sz="2399">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634" y="6008965"/>
            <a:ext cx="8094887" cy="457200"/>
          </a:xfrm>
          <a:prstGeom prst="rect">
            <a:avLst/>
          </a:prstGeom>
        </p:spPr>
        <p:txBody>
          <a:bodyPr/>
          <a:lstStyle>
            <a:lvl1pPr marL="0" indent="0">
              <a:buNone/>
              <a:defRPr sz="2399" baseline="0">
                <a:solidFill>
                  <a:schemeClr val="bg1"/>
                </a:solidFill>
              </a:defRPr>
            </a:lvl1pPr>
            <a:lvl2pPr marL="457071" indent="0">
              <a:buNone/>
              <a:defRPr sz="2399">
                <a:solidFill>
                  <a:schemeClr val="bg1"/>
                </a:solidFill>
              </a:defRPr>
            </a:lvl2pPr>
            <a:lvl3pPr marL="914141" indent="0">
              <a:buNone/>
              <a:defRPr sz="2399">
                <a:solidFill>
                  <a:schemeClr val="bg1"/>
                </a:solidFill>
              </a:defRPr>
            </a:lvl3pPr>
            <a:lvl4pPr marL="1371212" indent="0">
              <a:buNone/>
              <a:defRPr sz="2399">
                <a:solidFill>
                  <a:schemeClr val="bg1"/>
                </a:solidFill>
              </a:defRPr>
            </a:lvl4pPr>
            <a:lvl5pPr marL="1828281" indent="0">
              <a:buNone/>
              <a:defRPr sz="2399">
                <a:solidFill>
                  <a:schemeClr val="bg1"/>
                </a:solidFill>
              </a:defRPr>
            </a:lvl5pPr>
          </a:lstStyle>
          <a:p>
            <a:pPr lvl="0"/>
            <a:r>
              <a:rPr lang="en-US" dirty="0"/>
              <a:t>Date                             </a:t>
            </a:r>
          </a:p>
        </p:txBody>
      </p:sp>
    </p:spTree>
    <p:extLst>
      <p:ext uri="{BB962C8B-B14F-4D97-AF65-F5344CB8AC3E}">
        <p14:creationId xmlns:p14="http://schemas.microsoft.com/office/powerpoint/2010/main" val="218522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8535" indent="-228535">
              <a:buFont typeface="Arial" panose="020B0604020202020204" pitchFamily="34" charset="0"/>
              <a:buChar char="•"/>
              <a:defRPr/>
            </a:lvl1pPr>
            <a:lvl2pPr marL="457071" indent="-228535">
              <a:buFont typeface="Wingdings" panose="05000000000000000000" pitchFamily="2" charset="2"/>
              <a:buChar char="§"/>
              <a:defRPr/>
            </a:lvl2pPr>
            <a:lvl3pPr marL="685606" indent="-228535">
              <a:buFont typeface="Arial" panose="020B0604020202020204" pitchFamily="34" charset="0"/>
              <a:buChar char="−"/>
              <a:defRPr/>
            </a:lvl3pPr>
            <a:lvl4pPr marL="679791"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12816192" y="5002309"/>
          <a:ext cx="4108748"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189" y="1543672"/>
            <a:ext cx="6989902"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4490" y="4020691"/>
            <a:ext cx="2054376" cy="615553"/>
          </a:xfrm>
          <a:prstGeom prst="rect">
            <a:avLst/>
          </a:prstGeom>
          <a:solidFill>
            <a:srgbClr val="FFFF00"/>
          </a:solidFill>
        </p:spPr>
        <p:txBody>
          <a:bodyPr wrap="square" rtlCol="0">
            <a:spAutoFit/>
          </a:bodyPr>
          <a:lstStyle/>
          <a:p>
            <a:r>
              <a:rPr lang="en-US" sz="1700" baseline="0" dirty="0"/>
              <a:t>Example of formatting</a:t>
            </a:r>
            <a:endParaRPr lang="en-US" sz="1700" dirty="0"/>
          </a:p>
        </p:txBody>
      </p:sp>
      <p:sp>
        <p:nvSpPr>
          <p:cNvPr id="12" name="TextBox 11"/>
          <p:cNvSpPr txBox="1"/>
          <p:nvPr userDrawn="1"/>
        </p:nvSpPr>
        <p:spPr>
          <a:xfrm>
            <a:off x="0" y="344326"/>
            <a:ext cx="12185778" cy="846257"/>
          </a:xfrm>
          <a:prstGeom prst="rect">
            <a:avLst/>
          </a:prstGeom>
          <a:solidFill>
            <a:srgbClr val="29B5CF"/>
          </a:solidFill>
        </p:spPr>
        <p:txBody>
          <a:bodyPr wrap="square" rtlCol="0">
            <a:spAutoFit/>
          </a:bodyPr>
          <a:lstStyle/>
          <a:p>
            <a:pPr marL="0" marR="0" lvl="0" indent="0" algn="l" defTabSz="914141"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Agenda</a:t>
            </a:r>
          </a:p>
          <a:p>
            <a:endParaRPr lang="en-US" sz="1700" dirty="0"/>
          </a:p>
        </p:txBody>
      </p:sp>
    </p:spTree>
    <p:extLst>
      <p:ext uri="{BB962C8B-B14F-4D97-AF65-F5344CB8AC3E}">
        <p14:creationId xmlns:p14="http://schemas.microsoft.com/office/powerpoint/2010/main" val="4051707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067" y="1638377"/>
            <a:ext cx="1325535"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79388" y="1636972"/>
            <a:ext cx="1325535"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7632" y="1636972"/>
            <a:ext cx="1325535"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3704" y="3263079"/>
            <a:ext cx="1325535"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3510" y="3263079"/>
            <a:ext cx="1325535" cy="1655064"/>
          </a:xfrm>
          <a:prstGeom prst="rect">
            <a:avLst/>
          </a:prstGeom>
        </p:spPr>
        <p:txBody>
          <a:bodyPr/>
          <a:lstStyle/>
          <a:p>
            <a:endParaRPr lang="en-US" dirty="0"/>
          </a:p>
        </p:txBody>
      </p:sp>
      <p:sp>
        <p:nvSpPr>
          <p:cNvPr id="24" name="TextBox 23"/>
          <p:cNvSpPr txBox="1"/>
          <p:nvPr userDrawn="1"/>
        </p:nvSpPr>
        <p:spPr>
          <a:xfrm>
            <a:off x="0" y="344326"/>
            <a:ext cx="12185778" cy="846257"/>
          </a:xfrm>
          <a:prstGeom prst="rect">
            <a:avLst/>
          </a:prstGeom>
          <a:solidFill>
            <a:srgbClr val="29B5CF"/>
          </a:solidFill>
        </p:spPr>
        <p:txBody>
          <a:bodyPr wrap="square" rtlCol="0">
            <a:spAutoFit/>
          </a:bodyPr>
          <a:lstStyle/>
          <a:p>
            <a:pPr marL="0" marR="0" lvl="0" indent="0" algn="l" defTabSz="914141"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Introductions</a:t>
            </a:r>
          </a:p>
          <a:p>
            <a:endParaRPr lang="en-US" sz="1700" dirty="0"/>
          </a:p>
        </p:txBody>
      </p:sp>
      <p:sp>
        <p:nvSpPr>
          <p:cNvPr id="32" name="Text Placeholder 24"/>
          <p:cNvSpPr>
            <a:spLocks noGrp="1"/>
          </p:cNvSpPr>
          <p:nvPr>
            <p:ph type="body" sz="quarter" idx="24" hasCustomPrompt="1"/>
          </p:nvPr>
        </p:nvSpPr>
        <p:spPr>
          <a:xfrm>
            <a:off x="4965213" y="3429196"/>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2839" y="397783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2839" y="370351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6670" y="3430601"/>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296" y="3979241"/>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296" y="3704921"/>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0404" y="4985692"/>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8030" y="5534332"/>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8030" y="5260012"/>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1859" y="5055303"/>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49485" y="5603943"/>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49485" y="5329623"/>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2150" y="3429196"/>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499777" y="397783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499777" y="370351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Tree>
    <p:extLst>
      <p:ext uri="{BB962C8B-B14F-4D97-AF65-F5344CB8AC3E}">
        <p14:creationId xmlns:p14="http://schemas.microsoft.com/office/powerpoint/2010/main" val="418191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2" y="1929526"/>
            <a:ext cx="10512862"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52091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3" y="1949612"/>
            <a:ext cx="5180251"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0592" y="1949612"/>
            <a:ext cx="5180251"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208601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250" y="1892704"/>
            <a:ext cx="6170593"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7982" y="1884766"/>
            <a:ext cx="3931213" cy="4294188"/>
          </a:xfrm>
          <a:prstGeom prst="rect">
            <a:avLst/>
          </a:prstGeom>
        </p:spPr>
        <p:txBody>
          <a:bodyPr/>
          <a:lstStyle>
            <a:lvl1pPr marL="0" indent="0">
              <a:buNone/>
              <a:defRPr sz="2000">
                <a:solidFill>
                  <a:srgbClr val="19354D"/>
                </a:solidFill>
              </a:defRPr>
            </a:lvl1pPr>
            <a:lvl2pPr marL="457071" indent="0">
              <a:buNone/>
              <a:defRPr sz="1400"/>
            </a:lvl2pPr>
            <a:lvl3pPr marL="914141" indent="0">
              <a:buNone/>
              <a:defRPr sz="1200"/>
            </a:lvl3pPr>
            <a:lvl4pPr marL="1371212" indent="0">
              <a:buNone/>
              <a:defRPr sz="1000"/>
            </a:lvl4pPr>
            <a:lvl5pPr marL="1828281" indent="0">
              <a:buNone/>
              <a:defRPr sz="1000"/>
            </a:lvl5pPr>
            <a:lvl6pPr marL="2285353" indent="0">
              <a:buNone/>
              <a:defRPr sz="1000"/>
            </a:lvl6pPr>
            <a:lvl7pPr marL="2742422" indent="0">
              <a:buNone/>
              <a:defRPr sz="1000"/>
            </a:lvl7pPr>
            <a:lvl8pPr marL="3199493" indent="0">
              <a:buNone/>
              <a:defRPr sz="1000"/>
            </a:lvl8pPr>
            <a:lvl9pPr marL="3656564"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202871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0250" y="1933495"/>
            <a:ext cx="6170593" cy="4404783"/>
          </a:xfrm>
          <a:prstGeom prst="rect">
            <a:avLst/>
          </a:prstGeom>
        </p:spPr>
        <p:txBody>
          <a:bodyPr/>
          <a:lstStyle>
            <a:lvl1pPr marL="0" indent="0">
              <a:buNone/>
              <a:defRPr sz="3199"/>
            </a:lvl1pPr>
            <a:lvl2pPr marL="457071" indent="0">
              <a:buNone/>
              <a:defRPr sz="2799"/>
            </a:lvl2pPr>
            <a:lvl3pPr marL="914141" indent="0">
              <a:buNone/>
              <a:defRPr sz="2399"/>
            </a:lvl3pPr>
            <a:lvl4pPr marL="1371212" indent="0">
              <a:buNone/>
              <a:defRPr sz="2000"/>
            </a:lvl4pPr>
            <a:lvl5pPr marL="1828281" indent="0">
              <a:buNone/>
              <a:defRPr sz="2000"/>
            </a:lvl5pPr>
            <a:lvl6pPr marL="2285353" indent="0">
              <a:buNone/>
              <a:defRPr sz="2000"/>
            </a:lvl6pPr>
            <a:lvl7pPr marL="2742422" indent="0">
              <a:buNone/>
              <a:defRPr sz="2000"/>
            </a:lvl7pPr>
            <a:lvl8pPr marL="3199493" indent="0">
              <a:buNone/>
              <a:defRPr sz="2000"/>
            </a:lvl8pPr>
            <a:lvl9pPr marL="3656564" indent="0">
              <a:buNone/>
              <a:defRPr sz="2000"/>
            </a:lvl9pPr>
          </a:lstStyle>
          <a:p>
            <a:endParaRPr lang="en-US" dirty="0"/>
          </a:p>
        </p:txBody>
      </p:sp>
      <p:sp>
        <p:nvSpPr>
          <p:cNvPr id="4" name="Text Placeholder 3"/>
          <p:cNvSpPr>
            <a:spLocks noGrp="1"/>
          </p:cNvSpPr>
          <p:nvPr>
            <p:ph type="body" sz="half" idx="2"/>
          </p:nvPr>
        </p:nvSpPr>
        <p:spPr>
          <a:xfrm>
            <a:off x="837982" y="1925560"/>
            <a:ext cx="3931213" cy="4412721"/>
          </a:xfrm>
          <a:prstGeom prst="rect">
            <a:avLst/>
          </a:prstGeom>
        </p:spPr>
        <p:txBody>
          <a:bodyPr/>
          <a:lstStyle>
            <a:lvl1pPr marL="0" indent="0">
              <a:buNone/>
              <a:defRPr sz="2000">
                <a:solidFill>
                  <a:srgbClr val="19354D"/>
                </a:solidFill>
              </a:defRPr>
            </a:lvl1pPr>
            <a:lvl2pPr marL="457071" indent="0">
              <a:buNone/>
              <a:defRPr sz="1400"/>
            </a:lvl2pPr>
            <a:lvl3pPr marL="914141" indent="0">
              <a:buNone/>
              <a:defRPr sz="1200"/>
            </a:lvl3pPr>
            <a:lvl4pPr marL="1371212" indent="0">
              <a:buNone/>
              <a:defRPr sz="1000"/>
            </a:lvl4pPr>
            <a:lvl5pPr marL="1828281" indent="0">
              <a:buNone/>
              <a:defRPr sz="1000"/>
            </a:lvl5pPr>
            <a:lvl6pPr marL="2285353" indent="0">
              <a:buNone/>
              <a:defRPr sz="1000"/>
            </a:lvl6pPr>
            <a:lvl7pPr marL="2742422" indent="0">
              <a:buNone/>
              <a:defRPr sz="1000"/>
            </a:lvl7pPr>
            <a:lvl8pPr marL="3199493" indent="0">
              <a:buNone/>
              <a:defRPr sz="1000"/>
            </a:lvl8pPr>
            <a:lvl9pPr marL="3656564"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979493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30"/>
          <a:stretch/>
        </p:blipFill>
        <p:spPr>
          <a:xfrm>
            <a:off x="3952406" y="1608052"/>
            <a:ext cx="4316876"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774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2" y="1709741"/>
            <a:ext cx="10512862" cy="2852737"/>
          </a:xfrm>
          <a:prstGeom prst="rect">
            <a:avLst/>
          </a:prstGeom>
        </p:spPr>
        <p:txBody>
          <a:bodyPr anchor="b"/>
          <a:lstStyle>
            <a:lvl1pPr>
              <a:defRPr sz="5999"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632" y="4589466"/>
            <a:ext cx="10512862" cy="1500187"/>
          </a:xfrm>
          <a:prstGeom prst="rect">
            <a:avLst/>
          </a:prstGeom>
        </p:spPr>
        <p:txBody>
          <a:bodyPr/>
          <a:lstStyle>
            <a:lvl1pPr marL="0" indent="0">
              <a:buNone/>
              <a:defRPr sz="2399">
                <a:solidFill>
                  <a:schemeClr val="tx1">
                    <a:tint val="75000"/>
                  </a:schemeClr>
                </a:solidFill>
              </a:defRPr>
            </a:lvl1pPr>
            <a:lvl2pPr marL="457071" indent="0">
              <a:buNone/>
              <a:defRPr sz="2000">
                <a:solidFill>
                  <a:schemeClr val="tx1">
                    <a:tint val="75000"/>
                  </a:schemeClr>
                </a:solidFill>
              </a:defRPr>
            </a:lvl2pPr>
            <a:lvl3pPr marL="914141" indent="0">
              <a:buNone/>
              <a:defRPr sz="1800">
                <a:solidFill>
                  <a:schemeClr val="tx1">
                    <a:tint val="75000"/>
                  </a:schemeClr>
                </a:solidFill>
              </a:defRPr>
            </a:lvl3pPr>
            <a:lvl4pPr marL="1371212" indent="0">
              <a:buNone/>
              <a:defRPr sz="1600">
                <a:solidFill>
                  <a:schemeClr val="tx1">
                    <a:tint val="75000"/>
                  </a:schemeClr>
                </a:solidFill>
              </a:defRPr>
            </a:lvl4pPr>
            <a:lvl5pPr marL="1828281" indent="0">
              <a:buNone/>
              <a:defRPr sz="1600">
                <a:solidFill>
                  <a:schemeClr val="tx1">
                    <a:tint val="75000"/>
                  </a:schemeClr>
                </a:solidFill>
              </a:defRPr>
            </a:lvl5pPr>
            <a:lvl6pPr marL="2285353" indent="0">
              <a:buNone/>
              <a:defRPr sz="1600">
                <a:solidFill>
                  <a:schemeClr val="tx1">
                    <a:tint val="75000"/>
                  </a:schemeClr>
                </a:solidFill>
              </a:defRPr>
            </a:lvl6pPr>
            <a:lvl7pPr marL="2742422" indent="0">
              <a:buNone/>
              <a:defRPr sz="1600">
                <a:solidFill>
                  <a:schemeClr val="tx1">
                    <a:tint val="75000"/>
                  </a:schemeClr>
                </a:solidFill>
              </a:defRPr>
            </a:lvl7pPr>
            <a:lvl8pPr marL="3199493" indent="0">
              <a:buNone/>
              <a:defRPr sz="1600">
                <a:solidFill>
                  <a:schemeClr val="tx1">
                    <a:tint val="75000"/>
                  </a:schemeClr>
                </a:solidFill>
              </a:defRPr>
            </a:lvl8pPr>
            <a:lvl9pPr marL="3656564"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ext uri="{BB962C8B-B14F-4D97-AF65-F5344CB8AC3E}">
        <p14:creationId xmlns:p14="http://schemas.microsoft.com/office/powerpoint/2010/main" val="3499622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12816192" y="5002309"/>
          <a:ext cx="4108748"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189" y="1543672"/>
            <a:ext cx="6989902"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4490" y="4020691"/>
            <a:ext cx="2054376" cy="615553"/>
          </a:xfrm>
          <a:prstGeom prst="rect">
            <a:avLst/>
          </a:prstGeom>
          <a:solidFill>
            <a:srgbClr val="FFFF00"/>
          </a:solidFill>
        </p:spPr>
        <p:txBody>
          <a:bodyPr wrap="square" rtlCol="0">
            <a:spAutoFit/>
          </a:bodyPr>
          <a:lstStyle/>
          <a:p>
            <a:r>
              <a:rPr lang="en-US" sz="1700" baseline="0" dirty="0"/>
              <a:t>Example of formatting</a:t>
            </a:r>
            <a:endParaRPr lang="en-US" sz="1700" dirty="0"/>
          </a:p>
        </p:txBody>
      </p:sp>
      <p:sp>
        <p:nvSpPr>
          <p:cNvPr id="12" name="TextBox 11"/>
          <p:cNvSpPr txBox="1"/>
          <p:nvPr userDrawn="1"/>
        </p:nvSpPr>
        <p:spPr>
          <a:xfrm>
            <a:off x="0" y="344326"/>
            <a:ext cx="12185778" cy="846257"/>
          </a:xfrm>
          <a:prstGeom prst="rect">
            <a:avLst/>
          </a:prstGeom>
          <a:solidFill>
            <a:srgbClr val="29B5CF"/>
          </a:solidFill>
        </p:spPr>
        <p:txBody>
          <a:bodyPr wrap="square" rtlCol="0">
            <a:spAutoFit/>
          </a:bodyPr>
          <a:lstStyle/>
          <a:p>
            <a:pPr marL="0" marR="0" lvl="0" indent="0" algn="l" defTabSz="914141"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Agenda</a:t>
            </a:r>
          </a:p>
          <a:p>
            <a:endParaRPr lang="en-US" sz="1700" dirty="0"/>
          </a:p>
        </p:txBody>
      </p:sp>
    </p:spTree>
    <p:extLst>
      <p:ext uri="{BB962C8B-B14F-4D97-AF65-F5344CB8AC3E}">
        <p14:creationId xmlns:p14="http://schemas.microsoft.com/office/powerpoint/2010/main" val="2526956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067" y="1638377"/>
            <a:ext cx="1325535"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79388" y="1636972"/>
            <a:ext cx="1325535"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7632" y="1636972"/>
            <a:ext cx="1325535"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3704" y="3263079"/>
            <a:ext cx="1325535"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3510" y="3263079"/>
            <a:ext cx="1325535" cy="1655064"/>
          </a:xfrm>
          <a:prstGeom prst="rect">
            <a:avLst/>
          </a:prstGeom>
        </p:spPr>
        <p:txBody>
          <a:bodyPr/>
          <a:lstStyle/>
          <a:p>
            <a:endParaRPr lang="en-US" dirty="0"/>
          </a:p>
        </p:txBody>
      </p:sp>
      <p:sp>
        <p:nvSpPr>
          <p:cNvPr id="24" name="TextBox 23"/>
          <p:cNvSpPr txBox="1"/>
          <p:nvPr userDrawn="1"/>
        </p:nvSpPr>
        <p:spPr>
          <a:xfrm>
            <a:off x="0" y="344326"/>
            <a:ext cx="12185778" cy="846257"/>
          </a:xfrm>
          <a:prstGeom prst="rect">
            <a:avLst/>
          </a:prstGeom>
          <a:solidFill>
            <a:srgbClr val="29B5CF"/>
          </a:solidFill>
        </p:spPr>
        <p:txBody>
          <a:bodyPr wrap="square" rtlCol="0">
            <a:spAutoFit/>
          </a:bodyPr>
          <a:lstStyle/>
          <a:p>
            <a:pPr marL="0" marR="0" lvl="0" indent="0" algn="l" defTabSz="914141" rtl="0" eaLnBrk="1" fontAlgn="auto" latinLnBrk="0" hangingPunct="1">
              <a:lnSpc>
                <a:spcPct val="100000"/>
              </a:lnSpc>
              <a:spcBef>
                <a:spcPts val="0"/>
              </a:spcBef>
              <a:spcAft>
                <a:spcPts val="0"/>
              </a:spcAft>
              <a:buClrTx/>
              <a:buSzTx/>
              <a:buFontTx/>
              <a:buNone/>
              <a:tabLst/>
              <a:defRPr/>
            </a:pPr>
            <a:r>
              <a:rPr lang="en-US" sz="3199" b="1" dirty="0">
                <a:solidFill>
                  <a:schemeClr val="bg1"/>
                </a:solidFill>
                <a:latin typeface="+mj-lt"/>
              </a:rPr>
              <a:t>Introductions</a:t>
            </a:r>
          </a:p>
          <a:p>
            <a:endParaRPr lang="en-US" sz="1700" dirty="0"/>
          </a:p>
        </p:txBody>
      </p:sp>
      <p:sp>
        <p:nvSpPr>
          <p:cNvPr id="32" name="Text Placeholder 24"/>
          <p:cNvSpPr>
            <a:spLocks noGrp="1"/>
          </p:cNvSpPr>
          <p:nvPr>
            <p:ph type="body" sz="quarter" idx="24" hasCustomPrompt="1"/>
          </p:nvPr>
        </p:nvSpPr>
        <p:spPr>
          <a:xfrm>
            <a:off x="4965213" y="3429196"/>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2839" y="397783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2839" y="370351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6670" y="3430601"/>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296" y="3979241"/>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296" y="3704921"/>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0404" y="4985692"/>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8030" y="5534332"/>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8030" y="5260012"/>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1859" y="5055303"/>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49485" y="5603943"/>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49485" y="5329623"/>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2150" y="3429196"/>
            <a:ext cx="1755191" cy="274320"/>
          </a:xfrm>
          <a:prstGeom prst="rect">
            <a:avLst/>
          </a:prstGeom>
        </p:spPr>
        <p:txBody>
          <a:bodyPr/>
          <a:lstStyle>
            <a:lvl1pPr marL="0" indent="0" algn="ctr">
              <a:buNone/>
              <a:defRPr sz="1400" b="1">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499777" y="397783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499777" y="3703516"/>
            <a:ext cx="1755191" cy="274320"/>
          </a:xfrm>
          <a:prstGeom prst="rect">
            <a:avLst/>
          </a:prstGeom>
        </p:spPr>
        <p:txBody>
          <a:bodyPr/>
          <a:lstStyle>
            <a:lvl1pPr marL="0" indent="0" algn="ctr">
              <a:buNone/>
              <a:defRPr sz="1200" b="0">
                <a:solidFill>
                  <a:srgbClr val="19354D"/>
                </a:solidFill>
              </a:defRPr>
            </a:lvl1pPr>
            <a:lvl2pPr marL="457071" indent="0">
              <a:buNone/>
              <a:defRPr sz="1400"/>
            </a:lvl2pPr>
            <a:lvl3pPr marL="914141" indent="0">
              <a:buNone/>
              <a:defRPr sz="1400"/>
            </a:lvl3pPr>
            <a:lvl4pPr marL="1371212" indent="0">
              <a:buNone/>
              <a:defRPr sz="1400"/>
            </a:lvl4pPr>
            <a:lvl5pPr marL="1828281" indent="0">
              <a:buNone/>
              <a:defRPr sz="1400"/>
            </a:lvl5pPr>
          </a:lstStyle>
          <a:p>
            <a:pPr lvl="0"/>
            <a:r>
              <a:rPr lang="en-US" dirty="0"/>
              <a:t>Technical Evangelist</a:t>
            </a:r>
          </a:p>
        </p:txBody>
      </p:sp>
    </p:spTree>
    <p:extLst>
      <p:ext uri="{BB962C8B-B14F-4D97-AF65-F5344CB8AC3E}">
        <p14:creationId xmlns:p14="http://schemas.microsoft.com/office/powerpoint/2010/main" val="28951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32" y="1170432"/>
            <a:ext cx="11795759" cy="5513832"/>
          </a:xfrm>
        </p:spPr>
        <p:txBody>
          <a:bodyPr/>
          <a:lstStyle>
            <a:lvl1pPr marL="301666" indent="-301666">
              <a:buClr>
                <a:srgbClr val="00649D"/>
              </a:buClr>
              <a:buSzPct val="90000"/>
              <a:buFont typeface="+mj-lt"/>
              <a:buAutoNum type="arabicPeriod"/>
              <a:defRPr/>
            </a:lvl1pPr>
            <a:lvl2pPr marL="603333" indent="-301666">
              <a:buSzPct val="90000"/>
              <a:buFont typeface="+mj-lt"/>
              <a:buAutoNum type="alphaLcPeriod"/>
              <a:defRPr/>
            </a:lvl2pPr>
            <a:lvl3pPr marL="507456" indent="0">
              <a:buNone/>
              <a:defRPr/>
            </a:lvl3pPr>
            <a:lvl4pPr marL="679791" indent="0">
              <a:buNone/>
              <a:defRPr/>
            </a:lvl4pPr>
          </a:lstStyle>
          <a:p>
            <a:pPr lvl="0"/>
            <a:r>
              <a:rPr lang="en-US"/>
              <a:t>Click to edit Master text styles</a:t>
            </a:r>
          </a:p>
          <a:p>
            <a:pPr lvl="1"/>
            <a:r>
              <a:rPr lang="en-US"/>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2" y="1929526"/>
            <a:ext cx="10512862"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2275398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3" y="1949612"/>
            <a:ext cx="5180251"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0592" y="1949612"/>
            <a:ext cx="5180251"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3171041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250" y="1892704"/>
            <a:ext cx="6170593"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7982" y="1884766"/>
            <a:ext cx="3931213" cy="4294188"/>
          </a:xfrm>
          <a:prstGeom prst="rect">
            <a:avLst/>
          </a:prstGeom>
        </p:spPr>
        <p:txBody>
          <a:bodyPr/>
          <a:lstStyle>
            <a:lvl1pPr marL="0" indent="0">
              <a:buNone/>
              <a:defRPr sz="2000">
                <a:solidFill>
                  <a:srgbClr val="19354D"/>
                </a:solidFill>
              </a:defRPr>
            </a:lvl1pPr>
            <a:lvl2pPr marL="457071" indent="0">
              <a:buNone/>
              <a:defRPr sz="1400"/>
            </a:lvl2pPr>
            <a:lvl3pPr marL="914141" indent="0">
              <a:buNone/>
              <a:defRPr sz="1200"/>
            </a:lvl3pPr>
            <a:lvl4pPr marL="1371212" indent="0">
              <a:buNone/>
              <a:defRPr sz="1000"/>
            </a:lvl4pPr>
            <a:lvl5pPr marL="1828281" indent="0">
              <a:buNone/>
              <a:defRPr sz="1000"/>
            </a:lvl5pPr>
            <a:lvl6pPr marL="2285353" indent="0">
              <a:buNone/>
              <a:defRPr sz="1000"/>
            </a:lvl6pPr>
            <a:lvl7pPr marL="2742422" indent="0">
              <a:buNone/>
              <a:defRPr sz="1000"/>
            </a:lvl7pPr>
            <a:lvl8pPr marL="3199493" indent="0">
              <a:buNone/>
              <a:defRPr sz="1000"/>
            </a:lvl8pPr>
            <a:lvl9pPr marL="3656564"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1203197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0250" y="1933495"/>
            <a:ext cx="6170593" cy="4404783"/>
          </a:xfrm>
          <a:prstGeom prst="rect">
            <a:avLst/>
          </a:prstGeom>
        </p:spPr>
        <p:txBody>
          <a:bodyPr/>
          <a:lstStyle>
            <a:lvl1pPr marL="0" indent="0">
              <a:buNone/>
              <a:defRPr sz="3199"/>
            </a:lvl1pPr>
            <a:lvl2pPr marL="457071" indent="0">
              <a:buNone/>
              <a:defRPr sz="2799"/>
            </a:lvl2pPr>
            <a:lvl3pPr marL="914141" indent="0">
              <a:buNone/>
              <a:defRPr sz="2399"/>
            </a:lvl3pPr>
            <a:lvl4pPr marL="1371212" indent="0">
              <a:buNone/>
              <a:defRPr sz="2000"/>
            </a:lvl4pPr>
            <a:lvl5pPr marL="1828281" indent="0">
              <a:buNone/>
              <a:defRPr sz="2000"/>
            </a:lvl5pPr>
            <a:lvl6pPr marL="2285353" indent="0">
              <a:buNone/>
              <a:defRPr sz="2000"/>
            </a:lvl6pPr>
            <a:lvl7pPr marL="2742422" indent="0">
              <a:buNone/>
              <a:defRPr sz="2000"/>
            </a:lvl7pPr>
            <a:lvl8pPr marL="3199493" indent="0">
              <a:buNone/>
              <a:defRPr sz="2000"/>
            </a:lvl8pPr>
            <a:lvl9pPr marL="3656564" indent="0">
              <a:buNone/>
              <a:defRPr sz="2000"/>
            </a:lvl9pPr>
          </a:lstStyle>
          <a:p>
            <a:endParaRPr lang="en-US" dirty="0"/>
          </a:p>
        </p:txBody>
      </p:sp>
      <p:sp>
        <p:nvSpPr>
          <p:cNvPr id="4" name="Text Placeholder 3"/>
          <p:cNvSpPr>
            <a:spLocks noGrp="1"/>
          </p:cNvSpPr>
          <p:nvPr>
            <p:ph type="body" sz="half" idx="2"/>
          </p:nvPr>
        </p:nvSpPr>
        <p:spPr>
          <a:xfrm>
            <a:off x="837982" y="1925560"/>
            <a:ext cx="3931213" cy="4412721"/>
          </a:xfrm>
          <a:prstGeom prst="rect">
            <a:avLst/>
          </a:prstGeom>
        </p:spPr>
        <p:txBody>
          <a:bodyPr/>
          <a:lstStyle>
            <a:lvl1pPr marL="0" indent="0">
              <a:buNone/>
              <a:defRPr sz="2000">
                <a:solidFill>
                  <a:srgbClr val="19354D"/>
                </a:solidFill>
              </a:defRPr>
            </a:lvl1pPr>
            <a:lvl2pPr marL="457071" indent="0">
              <a:buNone/>
              <a:defRPr sz="1400"/>
            </a:lvl2pPr>
            <a:lvl3pPr marL="914141" indent="0">
              <a:buNone/>
              <a:defRPr sz="1200"/>
            </a:lvl3pPr>
            <a:lvl4pPr marL="1371212" indent="0">
              <a:buNone/>
              <a:defRPr sz="1000"/>
            </a:lvl4pPr>
            <a:lvl5pPr marL="1828281" indent="0">
              <a:buNone/>
              <a:defRPr sz="1000"/>
            </a:lvl5pPr>
            <a:lvl6pPr marL="2285353" indent="0">
              <a:buNone/>
              <a:defRPr sz="1000"/>
            </a:lvl6pPr>
            <a:lvl7pPr marL="2742422" indent="0">
              <a:buNone/>
              <a:defRPr sz="1000"/>
            </a:lvl7pPr>
            <a:lvl8pPr marL="3199493" indent="0">
              <a:buNone/>
              <a:defRPr sz="1000"/>
            </a:lvl8pPr>
            <a:lvl9pPr marL="3656564"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88825" cy="603504"/>
          </a:xfrm>
          <a:prstGeom prst="rect">
            <a:avLst/>
          </a:prstGeom>
          <a:solidFill>
            <a:srgbClr val="29B5CF"/>
          </a:solidFill>
        </p:spPr>
        <p:txBody>
          <a:bodyPr/>
          <a:lstStyle>
            <a:lvl1pPr marL="0" indent="0" algn="l">
              <a:buNone/>
              <a:defRPr sz="3199" b="1">
                <a:solidFill>
                  <a:schemeClr val="bg1"/>
                </a:solidFill>
                <a:latin typeface="+mj-lt"/>
              </a:defRPr>
            </a:lvl1pPr>
          </a:lstStyle>
          <a:p>
            <a:pPr marL="231707" marR="0" lvl="0" indent="-231707" algn="l" defTabSz="914141"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7982" y="1131363"/>
            <a:ext cx="10512862" cy="457200"/>
          </a:xfrm>
          <a:prstGeom prst="rect">
            <a:avLst/>
          </a:prstGeom>
        </p:spPr>
        <p:txBody>
          <a:bodyPr/>
          <a:lstStyle>
            <a:lvl1pPr marL="0" indent="0">
              <a:buNone/>
              <a:defRPr sz="2399" b="1" cap="all" baseline="0">
                <a:solidFill>
                  <a:srgbClr val="19354D"/>
                </a:solidFill>
                <a:latin typeface="+mj-lt"/>
              </a:defRPr>
            </a:lvl1pPr>
            <a:lvl2pPr marL="457071" indent="0">
              <a:buNone/>
              <a:defRPr sz="2399">
                <a:solidFill>
                  <a:srgbClr val="19354D"/>
                </a:solidFill>
              </a:defRPr>
            </a:lvl2pPr>
            <a:lvl3pPr marL="914141" indent="0">
              <a:buNone/>
              <a:defRPr sz="2399">
                <a:solidFill>
                  <a:srgbClr val="19354D"/>
                </a:solidFill>
              </a:defRPr>
            </a:lvl3pPr>
            <a:lvl4pPr marL="1371212" indent="0">
              <a:buNone/>
              <a:defRPr sz="2399">
                <a:solidFill>
                  <a:srgbClr val="19354D"/>
                </a:solidFill>
              </a:defRPr>
            </a:lvl4pPr>
            <a:lvl5pPr marL="1828281" indent="0">
              <a:buNone/>
              <a:defRPr sz="2399">
                <a:solidFill>
                  <a:srgbClr val="19354D"/>
                </a:solidFill>
              </a:defRPr>
            </a:lvl5pPr>
          </a:lstStyle>
          <a:p>
            <a:pPr lvl="0"/>
            <a:r>
              <a:rPr lang="en-US" dirty="0"/>
              <a:t>SUB-TITLE</a:t>
            </a:r>
          </a:p>
        </p:txBody>
      </p:sp>
    </p:spTree>
    <p:extLst>
      <p:ext uri="{BB962C8B-B14F-4D97-AF65-F5344CB8AC3E}">
        <p14:creationId xmlns:p14="http://schemas.microsoft.com/office/powerpoint/2010/main" val="905172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30"/>
          <a:stretch/>
        </p:blipFill>
        <p:spPr>
          <a:xfrm>
            <a:off x="3952406" y="1608052"/>
            <a:ext cx="4316876"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70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429056"/>
            <a:ext cx="4115157" cy="6408976"/>
          </a:xfrm>
          <a:prstGeom prst="rect">
            <a:avLst/>
          </a:prstGeom>
        </p:spPr>
      </p:pic>
      <p:sp>
        <p:nvSpPr>
          <p:cNvPr id="2" name="Title 1"/>
          <p:cNvSpPr>
            <a:spLocks noGrp="1"/>
          </p:cNvSpPr>
          <p:nvPr>
            <p:ph type="title"/>
          </p:nvPr>
        </p:nvSpPr>
        <p:spPr>
          <a:xfrm>
            <a:off x="4617720" y="1481328"/>
            <a:ext cx="6620256" cy="2167128"/>
          </a:xfrm>
        </p:spPr>
        <p:txBody>
          <a:bodyPr anchor="b"/>
          <a:lstStyle>
            <a:lvl1pPr>
              <a:defRPr sz="2799"/>
            </a:lvl1pPr>
          </a:lstStyle>
          <a:p>
            <a:r>
              <a:rPr lang="en-US"/>
              <a:t>Click to edit Master title style</a:t>
            </a:r>
            <a:endParaRPr lang="en-US" dirty="0"/>
          </a:p>
        </p:txBody>
      </p:sp>
      <p:sp>
        <p:nvSpPr>
          <p:cNvPr id="3" name="Text Placeholder 2"/>
          <p:cNvSpPr>
            <a:spLocks noGrp="1"/>
          </p:cNvSpPr>
          <p:nvPr>
            <p:ph type="body" idx="1"/>
          </p:nvPr>
        </p:nvSpPr>
        <p:spPr>
          <a:xfrm>
            <a:off x="4617721" y="3688173"/>
            <a:ext cx="6655870" cy="1499245"/>
          </a:xfrm>
        </p:spPr>
        <p:txBody>
          <a:bodyPr/>
          <a:lstStyle>
            <a:lvl1pPr marL="0" indent="0">
              <a:buNone/>
              <a:defRPr sz="2000"/>
            </a:lvl1pPr>
            <a:lvl2pPr marL="668192" indent="0">
              <a:buNone/>
              <a:defRPr sz="2923"/>
            </a:lvl2pPr>
            <a:lvl3pPr marL="1336382" indent="0">
              <a:buNone/>
              <a:defRPr sz="2630"/>
            </a:lvl3pPr>
            <a:lvl4pPr marL="2004573" indent="0">
              <a:buNone/>
              <a:defRPr sz="2338"/>
            </a:lvl4pPr>
            <a:lvl5pPr marL="2672765" indent="0">
              <a:buNone/>
              <a:defRPr sz="2338"/>
            </a:lvl5pPr>
            <a:lvl6pPr marL="3340955" indent="0">
              <a:buNone/>
              <a:defRPr sz="2338"/>
            </a:lvl6pPr>
            <a:lvl7pPr marL="4009148" indent="0">
              <a:buNone/>
              <a:defRPr sz="2338"/>
            </a:lvl7pPr>
            <a:lvl8pPr marL="4677338" indent="0">
              <a:buNone/>
              <a:defRPr sz="2338"/>
            </a:lvl8pPr>
            <a:lvl9pPr marL="5345530" indent="0">
              <a:buNone/>
              <a:defRPr sz="2338"/>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6033" y="1170432"/>
            <a:ext cx="5674712" cy="5368037"/>
          </a:xfrm>
        </p:spPr>
        <p:txBody>
          <a:bodyPr/>
          <a:lstStyle>
            <a:lvl4pPr marL="679791"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4055" y="1170432"/>
            <a:ext cx="5674712" cy="5368037"/>
          </a:xfrm>
        </p:spPr>
        <p:txBody>
          <a:bodyPr/>
          <a:lstStyle>
            <a:lvl4pPr marL="679791"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59"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33" y="1600200"/>
            <a:ext cx="5486400" cy="914400"/>
          </a:xfrm>
        </p:spPr>
        <p:txBody>
          <a:bodyPr anchor="b"/>
          <a:lstStyle>
            <a:lvl1pPr marL="0" indent="0">
              <a:buNone/>
              <a:defRPr sz="2000" b="1"/>
            </a:lvl1pPr>
            <a:lvl2pPr marL="668192" indent="0">
              <a:buNone/>
              <a:defRPr sz="2923" b="1"/>
            </a:lvl2pPr>
            <a:lvl3pPr marL="1336382" indent="0">
              <a:buNone/>
              <a:defRPr sz="2630" b="1"/>
            </a:lvl3pPr>
            <a:lvl4pPr marL="2004573" indent="0">
              <a:buNone/>
              <a:defRPr sz="2338" b="1"/>
            </a:lvl4pPr>
            <a:lvl5pPr marL="2672765" indent="0">
              <a:buNone/>
              <a:defRPr sz="2338" b="1"/>
            </a:lvl5pPr>
            <a:lvl6pPr marL="3340955" indent="0">
              <a:buNone/>
              <a:defRPr sz="2338" b="1"/>
            </a:lvl6pPr>
            <a:lvl7pPr marL="4009148" indent="0">
              <a:buNone/>
              <a:defRPr sz="2338" b="1"/>
            </a:lvl7pPr>
            <a:lvl8pPr marL="4677338" indent="0">
              <a:buNone/>
              <a:defRPr sz="2338" b="1"/>
            </a:lvl8pPr>
            <a:lvl9pPr marL="5345530" indent="0">
              <a:buNone/>
              <a:defRPr sz="2338" b="1"/>
            </a:lvl9pPr>
          </a:lstStyle>
          <a:p>
            <a:pPr lvl="0"/>
            <a:r>
              <a:rPr lang="en-US"/>
              <a:t>Click to edit Master text styles</a:t>
            </a:r>
          </a:p>
        </p:txBody>
      </p:sp>
      <p:sp>
        <p:nvSpPr>
          <p:cNvPr id="4" name="Content Placeholder 3"/>
          <p:cNvSpPr>
            <a:spLocks noGrp="1"/>
          </p:cNvSpPr>
          <p:nvPr>
            <p:ph sz="half" idx="2"/>
          </p:nvPr>
        </p:nvSpPr>
        <p:spPr>
          <a:xfrm>
            <a:off x="256033" y="2514600"/>
            <a:ext cx="5486400" cy="3657600"/>
          </a:xfrm>
        </p:spPr>
        <p:txBody>
          <a:bodyPr/>
          <a:lstStyle>
            <a:lvl1pPr>
              <a:defRPr sz="2000"/>
            </a:lvl1pPr>
            <a:lvl2pPr marL="644470" indent="-342802">
              <a:buFont typeface="Wingdings" panose="05000000000000000000" pitchFamily="2" charset="2"/>
              <a:buChar char="§"/>
              <a:defRPr sz="1800"/>
            </a:lvl2pPr>
            <a:lvl3pPr>
              <a:defRPr sz="1600"/>
            </a:lvl3pPr>
            <a:lvl4pPr marL="679791" indent="0">
              <a:buNone/>
              <a:defRPr sz="1753"/>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69417" y="1600200"/>
            <a:ext cx="5486400" cy="914400"/>
          </a:xfrm>
        </p:spPr>
        <p:txBody>
          <a:bodyPr anchor="b"/>
          <a:lstStyle>
            <a:lvl1pPr marL="0" indent="0">
              <a:buNone/>
              <a:defRPr sz="2000" b="1"/>
            </a:lvl1pPr>
            <a:lvl2pPr marL="668192" indent="0">
              <a:buNone/>
              <a:defRPr sz="2923" b="1"/>
            </a:lvl2pPr>
            <a:lvl3pPr marL="1336382" indent="0">
              <a:buNone/>
              <a:defRPr sz="2630" b="1"/>
            </a:lvl3pPr>
            <a:lvl4pPr marL="2004573" indent="0">
              <a:buNone/>
              <a:defRPr sz="2338" b="1"/>
            </a:lvl4pPr>
            <a:lvl5pPr marL="2672765" indent="0">
              <a:buNone/>
              <a:defRPr sz="2338" b="1"/>
            </a:lvl5pPr>
            <a:lvl6pPr marL="3340955" indent="0">
              <a:buNone/>
              <a:defRPr sz="2338" b="1"/>
            </a:lvl6pPr>
            <a:lvl7pPr marL="4009148" indent="0">
              <a:buNone/>
              <a:defRPr sz="2338" b="1"/>
            </a:lvl7pPr>
            <a:lvl8pPr marL="4677338" indent="0">
              <a:buNone/>
              <a:defRPr sz="2338" b="1"/>
            </a:lvl8pPr>
            <a:lvl9pPr marL="5345530" indent="0">
              <a:buNone/>
              <a:defRPr sz="2338" b="1"/>
            </a:lvl9pPr>
          </a:lstStyle>
          <a:p>
            <a:pPr lvl="0"/>
            <a:r>
              <a:rPr lang="en-US"/>
              <a:t>Click to edit Master text styles</a:t>
            </a:r>
          </a:p>
        </p:txBody>
      </p:sp>
      <p:sp>
        <p:nvSpPr>
          <p:cNvPr id="6" name="Content Placeholder 5"/>
          <p:cNvSpPr>
            <a:spLocks noGrp="1"/>
          </p:cNvSpPr>
          <p:nvPr>
            <p:ph sz="quarter" idx="4"/>
          </p:nvPr>
        </p:nvSpPr>
        <p:spPr>
          <a:xfrm>
            <a:off x="6169417" y="2514600"/>
            <a:ext cx="5486400" cy="3657600"/>
          </a:xfrm>
        </p:spPr>
        <p:txBody>
          <a:bodyPr/>
          <a:lstStyle>
            <a:lvl1pPr>
              <a:defRPr sz="2000"/>
            </a:lvl1pPr>
            <a:lvl2pPr marL="644470" indent="-342802">
              <a:buFont typeface="Wingdings" panose="05000000000000000000" pitchFamily="2" charset="2"/>
              <a:buChar char="§"/>
              <a:defRPr sz="1800"/>
            </a:lvl2pPr>
            <a:lvl3pPr>
              <a:defRPr sz="1600"/>
            </a:lvl3pPr>
            <a:lvl4pPr marL="679791" indent="0">
              <a:buNone/>
              <a:defRPr sz="1753"/>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59" cy="457200"/>
          </a:xfrm>
        </p:spPr>
        <p:txBody>
          <a:bodyPr anchor="b"/>
          <a:lstStyle>
            <a:lvl1pPr>
              <a:defRPr sz="2399"/>
            </a:lvl1pPr>
          </a:lstStyle>
          <a:p>
            <a:r>
              <a:rPr lang="en-US"/>
              <a:t>Click to edit Master title style</a:t>
            </a:r>
            <a:endParaRPr lang="en-US" dirty="0"/>
          </a:p>
        </p:txBody>
      </p:sp>
      <p:sp>
        <p:nvSpPr>
          <p:cNvPr id="3" name="Content Placeholder 2"/>
          <p:cNvSpPr>
            <a:spLocks noGrp="1"/>
          </p:cNvSpPr>
          <p:nvPr>
            <p:ph idx="1"/>
          </p:nvPr>
        </p:nvSpPr>
        <p:spPr>
          <a:xfrm>
            <a:off x="5183205" y="1287147"/>
            <a:ext cx="6169416" cy="4873705"/>
          </a:xfrm>
        </p:spPr>
        <p:txBody>
          <a:bodyPr/>
          <a:lstStyle>
            <a:lvl1pPr>
              <a:defRPr sz="2000"/>
            </a:lvl1pPr>
            <a:lvl2pPr>
              <a:defRPr sz="1800"/>
            </a:lvl2pPr>
            <a:lvl3pPr>
              <a:defRPr sz="1600"/>
            </a:lvl3pPr>
            <a:lvl4pPr marL="679791" indent="0">
              <a:buNone/>
              <a:defRPr sz="1536"/>
            </a:lvl4pPr>
            <a:lvl5pPr>
              <a:defRPr sz="1536"/>
            </a:lvl5pPr>
            <a:lvl6pPr>
              <a:defRPr sz="2923"/>
            </a:lvl6pPr>
            <a:lvl7pPr>
              <a:defRPr sz="2923"/>
            </a:lvl7pPr>
            <a:lvl8pPr>
              <a:defRPr sz="2923"/>
            </a:lvl8pPr>
            <a:lvl9pPr>
              <a:defRPr sz="2923"/>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839400" y="2359368"/>
            <a:ext cx="3932085" cy="3810773"/>
          </a:xfrm>
        </p:spPr>
        <p:txBody>
          <a:bodyPr/>
          <a:lstStyle>
            <a:lvl1pPr marL="0" indent="0">
              <a:buNone/>
              <a:defRPr sz="2399"/>
            </a:lvl1pPr>
            <a:lvl2pPr marL="668192" indent="0">
              <a:buNone/>
              <a:defRPr sz="2046"/>
            </a:lvl2pPr>
            <a:lvl3pPr marL="1336382" indent="0">
              <a:buNone/>
              <a:defRPr sz="1753"/>
            </a:lvl3pPr>
            <a:lvl4pPr marL="2004573" indent="0">
              <a:buNone/>
              <a:defRPr sz="1462"/>
            </a:lvl4pPr>
            <a:lvl5pPr marL="2672765" indent="0">
              <a:buNone/>
              <a:defRPr sz="1462"/>
            </a:lvl5pPr>
            <a:lvl6pPr marL="3340955" indent="0">
              <a:buNone/>
              <a:defRPr sz="1462"/>
            </a:lvl6pPr>
            <a:lvl7pPr marL="4009148" indent="0">
              <a:buNone/>
              <a:defRPr sz="1462"/>
            </a:lvl7pPr>
            <a:lvl8pPr marL="4677338" indent="0">
              <a:buNone/>
              <a:defRPr sz="1462"/>
            </a:lvl8pPr>
            <a:lvl9pPr marL="5345530"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2017</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4.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541" y="550122"/>
            <a:ext cx="11795759" cy="4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56032"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10652" y="6681674"/>
            <a:ext cx="1919465"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 Copyright IBM Corporation 2017</a:t>
            </a:r>
            <a:endParaRPr lang="en-US" dirty="0"/>
          </a:p>
        </p:txBody>
      </p:sp>
      <p:sp>
        <p:nvSpPr>
          <p:cNvPr id="7" name="Text Box 2"/>
          <p:cNvSpPr txBox="1">
            <a:spLocks noChangeArrowheads="1"/>
          </p:cNvSpPr>
          <p:nvPr>
            <p:custDataLst>
              <p:tags r:id="rId20"/>
            </p:custDataLst>
          </p:nvPr>
        </p:nvSpPr>
        <p:spPr bwMode="auto">
          <a:xfrm>
            <a:off x="414422" y="6681678"/>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Introduction to Containers</a:t>
            </a:r>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5"/>
            <a:ext cx="12188952" cy="425019"/>
          </a:xfrm>
          <a:prstGeom prst="rect">
            <a:avLst/>
          </a:prstGeom>
        </p:spPr>
      </p:pic>
    </p:spTree>
    <p:extLst>
      <p:ext uri="{BB962C8B-B14F-4D97-AF65-F5344CB8AC3E}">
        <p14:creationId xmlns:p14="http://schemas.microsoft.com/office/powerpoint/2010/main" val="211181909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Lst>
  <p:hf hdr="0" dt="0"/>
  <p:txStyles>
    <p:titleStyle>
      <a:lvl1pPr algn="l" defTabSz="896684" rtl="0" eaLnBrk="1" fontAlgn="base" hangingPunct="1">
        <a:lnSpc>
          <a:spcPct val="90000"/>
        </a:lnSpc>
        <a:spcBef>
          <a:spcPct val="0"/>
        </a:spcBef>
        <a:spcAft>
          <a:spcPct val="0"/>
        </a:spcAft>
        <a:defRPr sz="2399" b="1" i="0" u="none" kern="1200">
          <a:solidFill>
            <a:srgbClr val="00649D"/>
          </a:solidFill>
          <a:latin typeface="Arial" panose="020B0604020202020204" pitchFamily="34" charset="0"/>
          <a:ea typeface="+mj-ea"/>
          <a:cs typeface="Arial" panose="020B0604020202020204" pitchFamily="34" charset="0"/>
        </a:defRPr>
      </a:lvl1pPr>
      <a:lvl2pPr algn="l" defTabSz="896684" rtl="0" eaLnBrk="1" fontAlgn="base" hangingPunct="1">
        <a:spcBef>
          <a:spcPct val="0"/>
        </a:spcBef>
        <a:spcAft>
          <a:spcPct val="0"/>
        </a:spcAft>
        <a:defRPr sz="2299" b="1">
          <a:solidFill>
            <a:srgbClr val="008ABF"/>
          </a:solidFill>
          <a:latin typeface="Arial" panose="020B0604020202020204" pitchFamily="34" charset="0"/>
        </a:defRPr>
      </a:lvl2pPr>
      <a:lvl3pPr algn="l" defTabSz="896684" rtl="0" eaLnBrk="1" fontAlgn="base" hangingPunct="1">
        <a:spcBef>
          <a:spcPct val="0"/>
        </a:spcBef>
        <a:spcAft>
          <a:spcPct val="0"/>
        </a:spcAft>
        <a:defRPr sz="2299" b="1">
          <a:solidFill>
            <a:srgbClr val="008ABF"/>
          </a:solidFill>
          <a:latin typeface="Arial" panose="020B0604020202020204" pitchFamily="34" charset="0"/>
        </a:defRPr>
      </a:lvl3pPr>
      <a:lvl4pPr algn="l" defTabSz="896684" rtl="0" eaLnBrk="1" fontAlgn="base" hangingPunct="1">
        <a:spcBef>
          <a:spcPct val="0"/>
        </a:spcBef>
        <a:spcAft>
          <a:spcPct val="0"/>
        </a:spcAft>
        <a:defRPr sz="2299" b="1">
          <a:solidFill>
            <a:srgbClr val="008ABF"/>
          </a:solidFill>
          <a:latin typeface="Arial" panose="020B0604020202020204" pitchFamily="34" charset="0"/>
        </a:defRPr>
      </a:lvl4pPr>
      <a:lvl5pPr algn="l" defTabSz="896684" rtl="0" eaLnBrk="1" fontAlgn="base" hangingPunct="1">
        <a:spcBef>
          <a:spcPct val="0"/>
        </a:spcBef>
        <a:spcAft>
          <a:spcPct val="0"/>
        </a:spcAft>
        <a:defRPr sz="2299" b="1">
          <a:solidFill>
            <a:srgbClr val="008ABF"/>
          </a:solidFill>
          <a:latin typeface="Arial" panose="020B0604020202020204" pitchFamily="34" charset="0"/>
        </a:defRPr>
      </a:lvl5pPr>
      <a:lvl6pPr marL="668192" algn="l" defTabSz="897883" rtl="0" eaLnBrk="1" fontAlgn="base" hangingPunct="1">
        <a:spcBef>
          <a:spcPct val="0"/>
        </a:spcBef>
        <a:spcAft>
          <a:spcPct val="0"/>
        </a:spcAft>
        <a:defRPr sz="2338" b="1">
          <a:solidFill>
            <a:srgbClr val="1966B2"/>
          </a:solidFill>
          <a:latin typeface="Arial" panose="020B0604020202020204" pitchFamily="34" charset="0"/>
        </a:defRPr>
      </a:lvl6pPr>
      <a:lvl7pPr marL="1336382" algn="l" defTabSz="897883" rtl="0" eaLnBrk="1" fontAlgn="base" hangingPunct="1">
        <a:spcBef>
          <a:spcPct val="0"/>
        </a:spcBef>
        <a:spcAft>
          <a:spcPct val="0"/>
        </a:spcAft>
        <a:defRPr sz="2338" b="1">
          <a:solidFill>
            <a:srgbClr val="1966B2"/>
          </a:solidFill>
          <a:latin typeface="Arial" panose="020B0604020202020204" pitchFamily="34" charset="0"/>
        </a:defRPr>
      </a:lvl7pPr>
      <a:lvl8pPr marL="2004573" algn="l" defTabSz="897883" rtl="0" eaLnBrk="1" fontAlgn="base" hangingPunct="1">
        <a:spcBef>
          <a:spcPct val="0"/>
        </a:spcBef>
        <a:spcAft>
          <a:spcPct val="0"/>
        </a:spcAft>
        <a:defRPr sz="2338" b="1">
          <a:solidFill>
            <a:srgbClr val="1966B2"/>
          </a:solidFill>
          <a:latin typeface="Arial" panose="020B0604020202020204" pitchFamily="34" charset="0"/>
        </a:defRPr>
      </a:lvl8pPr>
      <a:lvl9pPr marL="2672765" algn="l" defTabSz="897883" rtl="0" eaLnBrk="1" fontAlgn="base" hangingPunct="1">
        <a:spcBef>
          <a:spcPct val="0"/>
        </a:spcBef>
        <a:spcAft>
          <a:spcPct val="0"/>
        </a:spcAft>
        <a:defRPr sz="2338" b="1">
          <a:solidFill>
            <a:srgbClr val="1966B2"/>
          </a:solidFill>
          <a:latin typeface="Arial" panose="020B0604020202020204" pitchFamily="34" charset="0"/>
        </a:defRPr>
      </a:lvl9pPr>
    </p:titleStyle>
    <p:bodyStyle>
      <a:lvl1pPr marL="228535" indent="-228535" algn="l" defTabSz="896684"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071" indent="-228535" algn="l" defTabSz="896684"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606" indent="-228535" algn="l" defTabSz="896684"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44" indent="0" algn="l" defTabSz="896684"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045" indent="-223775" algn="l" defTabSz="896684"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5052" indent="-334095" algn="l" defTabSz="1336382" rtl="0" eaLnBrk="1" latinLnBrk="0" hangingPunct="1">
        <a:lnSpc>
          <a:spcPct val="90000"/>
        </a:lnSpc>
        <a:spcBef>
          <a:spcPts val="730"/>
        </a:spcBef>
        <a:buFont typeface="Arial" panose="020B0604020202020204" pitchFamily="34" charset="0"/>
        <a:buChar char="•"/>
        <a:defRPr sz="2630" kern="1200">
          <a:solidFill>
            <a:schemeClr val="tx1"/>
          </a:solidFill>
          <a:latin typeface="+mn-lt"/>
          <a:ea typeface="+mn-ea"/>
          <a:cs typeface="+mn-cs"/>
        </a:defRPr>
      </a:lvl6pPr>
      <a:lvl7pPr marL="4343243" indent="-334095" algn="l" defTabSz="1336382" rtl="0" eaLnBrk="1" latinLnBrk="0" hangingPunct="1">
        <a:lnSpc>
          <a:spcPct val="90000"/>
        </a:lnSpc>
        <a:spcBef>
          <a:spcPts val="730"/>
        </a:spcBef>
        <a:buFont typeface="Arial" panose="020B0604020202020204" pitchFamily="34" charset="0"/>
        <a:buChar char="•"/>
        <a:defRPr sz="2630" kern="1200">
          <a:solidFill>
            <a:schemeClr val="tx1"/>
          </a:solidFill>
          <a:latin typeface="+mn-lt"/>
          <a:ea typeface="+mn-ea"/>
          <a:cs typeface="+mn-cs"/>
        </a:defRPr>
      </a:lvl7pPr>
      <a:lvl8pPr marL="5011435" indent="-334095" algn="l" defTabSz="1336382" rtl="0" eaLnBrk="1" latinLnBrk="0" hangingPunct="1">
        <a:lnSpc>
          <a:spcPct val="90000"/>
        </a:lnSpc>
        <a:spcBef>
          <a:spcPts val="730"/>
        </a:spcBef>
        <a:buFont typeface="Arial" panose="020B0604020202020204" pitchFamily="34" charset="0"/>
        <a:buChar char="•"/>
        <a:defRPr sz="2630" kern="1200">
          <a:solidFill>
            <a:schemeClr val="tx1"/>
          </a:solidFill>
          <a:latin typeface="+mn-lt"/>
          <a:ea typeface="+mn-ea"/>
          <a:cs typeface="+mn-cs"/>
        </a:defRPr>
      </a:lvl8pPr>
      <a:lvl9pPr marL="5679626" indent="-334095" algn="l" defTabSz="1336382" rtl="0" eaLnBrk="1" latinLnBrk="0" hangingPunct="1">
        <a:lnSpc>
          <a:spcPct val="90000"/>
        </a:lnSpc>
        <a:spcBef>
          <a:spcPts val="730"/>
        </a:spcBef>
        <a:buFont typeface="Arial" panose="020B0604020202020204" pitchFamily="34" charset="0"/>
        <a:buChar char="•"/>
        <a:defRPr sz="2630" kern="1200">
          <a:solidFill>
            <a:schemeClr val="tx1"/>
          </a:solidFill>
          <a:latin typeface="+mn-lt"/>
          <a:ea typeface="+mn-ea"/>
          <a:cs typeface="+mn-cs"/>
        </a:defRPr>
      </a:lvl9pPr>
    </p:bodyStyle>
    <p:otherStyle>
      <a:defPPr>
        <a:defRPr lang="en-US"/>
      </a:defPPr>
      <a:lvl1pPr marL="0" algn="l" defTabSz="1336382" rtl="0" eaLnBrk="1" latinLnBrk="0" hangingPunct="1">
        <a:defRPr sz="2630" kern="1200">
          <a:solidFill>
            <a:schemeClr val="tx1"/>
          </a:solidFill>
          <a:latin typeface="+mn-lt"/>
          <a:ea typeface="+mn-ea"/>
          <a:cs typeface="+mn-cs"/>
        </a:defRPr>
      </a:lvl1pPr>
      <a:lvl2pPr marL="668192" algn="l" defTabSz="1336382" rtl="0" eaLnBrk="1" latinLnBrk="0" hangingPunct="1">
        <a:defRPr sz="2630" kern="1200">
          <a:solidFill>
            <a:schemeClr val="tx1"/>
          </a:solidFill>
          <a:latin typeface="+mn-lt"/>
          <a:ea typeface="+mn-ea"/>
          <a:cs typeface="+mn-cs"/>
        </a:defRPr>
      </a:lvl2pPr>
      <a:lvl3pPr marL="1336382" algn="l" defTabSz="1336382" rtl="0" eaLnBrk="1" latinLnBrk="0" hangingPunct="1">
        <a:defRPr sz="2630" kern="1200">
          <a:solidFill>
            <a:schemeClr val="tx1"/>
          </a:solidFill>
          <a:latin typeface="+mn-lt"/>
          <a:ea typeface="+mn-ea"/>
          <a:cs typeface="+mn-cs"/>
        </a:defRPr>
      </a:lvl3pPr>
      <a:lvl4pPr marL="2004573" algn="l" defTabSz="1336382" rtl="0" eaLnBrk="1" latinLnBrk="0" hangingPunct="1">
        <a:defRPr sz="2630" kern="1200">
          <a:solidFill>
            <a:schemeClr val="tx1"/>
          </a:solidFill>
          <a:latin typeface="+mn-lt"/>
          <a:ea typeface="+mn-ea"/>
          <a:cs typeface="+mn-cs"/>
        </a:defRPr>
      </a:lvl4pPr>
      <a:lvl5pPr marL="2672765" algn="l" defTabSz="1336382" rtl="0" eaLnBrk="1" latinLnBrk="0" hangingPunct="1">
        <a:defRPr sz="2630" kern="1200">
          <a:solidFill>
            <a:schemeClr val="tx1"/>
          </a:solidFill>
          <a:latin typeface="+mn-lt"/>
          <a:ea typeface="+mn-ea"/>
          <a:cs typeface="+mn-cs"/>
        </a:defRPr>
      </a:lvl5pPr>
      <a:lvl6pPr marL="3340955" algn="l" defTabSz="1336382" rtl="0" eaLnBrk="1" latinLnBrk="0" hangingPunct="1">
        <a:defRPr sz="2630" kern="1200">
          <a:solidFill>
            <a:schemeClr val="tx1"/>
          </a:solidFill>
          <a:latin typeface="+mn-lt"/>
          <a:ea typeface="+mn-ea"/>
          <a:cs typeface="+mn-cs"/>
        </a:defRPr>
      </a:lvl6pPr>
      <a:lvl7pPr marL="4009148" algn="l" defTabSz="1336382" rtl="0" eaLnBrk="1" latinLnBrk="0" hangingPunct="1">
        <a:defRPr sz="2630" kern="1200">
          <a:solidFill>
            <a:schemeClr val="tx1"/>
          </a:solidFill>
          <a:latin typeface="+mn-lt"/>
          <a:ea typeface="+mn-ea"/>
          <a:cs typeface="+mn-cs"/>
        </a:defRPr>
      </a:lvl7pPr>
      <a:lvl8pPr marL="4677338" algn="l" defTabSz="1336382" rtl="0" eaLnBrk="1" latinLnBrk="0" hangingPunct="1">
        <a:defRPr sz="2630" kern="1200">
          <a:solidFill>
            <a:schemeClr val="tx1"/>
          </a:solidFill>
          <a:latin typeface="+mn-lt"/>
          <a:ea typeface="+mn-ea"/>
          <a:cs typeface="+mn-cs"/>
        </a:defRPr>
      </a:lvl8pPr>
      <a:lvl9pPr marL="5345530" algn="l" defTabSz="1336382" rtl="0" eaLnBrk="1" latinLnBrk="0" hangingPunct="1">
        <a:defRPr sz="26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14365797"/>
      </p:ext>
    </p:extLst>
  </p:cSld>
  <p:clrMap bg1="lt1" tx1="dk1" bg2="lt2" tx2="dk2" accent1="accent1" accent2="accent2" accent3="accent3" accent4="accent4" accent5="accent5" accent6="accent6" hlink="hlink" folHlink="folHlink"/>
  <p:sldLayoutIdLst>
    <p:sldLayoutId id="2147484318" r:id="rId1"/>
  </p:sldLayoutIdLst>
  <p:txStyles>
    <p:titleStyle>
      <a:lvl1pPr algn="l" defTabSz="914141"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5" indent="-228535" algn="l" defTabSz="914141"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606" indent="-228535" algn="l" defTabSz="914141"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76" indent="-228535" algn="l" defTabSz="91414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74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681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388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095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02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099"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141" rtl="0" eaLnBrk="1" latinLnBrk="0" hangingPunct="1">
        <a:defRPr sz="1800" kern="1200">
          <a:solidFill>
            <a:schemeClr val="tx1"/>
          </a:solidFill>
          <a:latin typeface="+mn-lt"/>
          <a:ea typeface="+mn-ea"/>
          <a:cs typeface="+mn-cs"/>
        </a:defRPr>
      </a:lvl1pPr>
      <a:lvl2pPr marL="457071" algn="l" defTabSz="914141" rtl="0" eaLnBrk="1" latinLnBrk="0" hangingPunct="1">
        <a:defRPr sz="1800" kern="1200">
          <a:solidFill>
            <a:schemeClr val="tx1"/>
          </a:solidFill>
          <a:latin typeface="+mn-lt"/>
          <a:ea typeface="+mn-ea"/>
          <a:cs typeface="+mn-cs"/>
        </a:defRPr>
      </a:lvl2pPr>
      <a:lvl3pPr marL="914141" algn="l" defTabSz="914141" rtl="0" eaLnBrk="1" latinLnBrk="0" hangingPunct="1">
        <a:defRPr sz="1800" kern="1200">
          <a:solidFill>
            <a:schemeClr val="tx1"/>
          </a:solidFill>
          <a:latin typeface="+mn-lt"/>
          <a:ea typeface="+mn-ea"/>
          <a:cs typeface="+mn-cs"/>
        </a:defRPr>
      </a:lvl3pPr>
      <a:lvl4pPr marL="1371212" algn="l" defTabSz="914141" rtl="0" eaLnBrk="1" latinLnBrk="0" hangingPunct="1">
        <a:defRPr sz="1800" kern="1200">
          <a:solidFill>
            <a:schemeClr val="tx1"/>
          </a:solidFill>
          <a:latin typeface="+mn-lt"/>
          <a:ea typeface="+mn-ea"/>
          <a:cs typeface="+mn-cs"/>
        </a:defRPr>
      </a:lvl4pPr>
      <a:lvl5pPr marL="1828281" algn="l" defTabSz="914141" rtl="0" eaLnBrk="1" latinLnBrk="0" hangingPunct="1">
        <a:defRPr sz="1800" kern="1200">
          <a:solidFill>
            <a:schemeClr val="tx1"/>
          </a:solidFill>
          <a:latin typeface="+mn-lt"/>
          <a:ea typeface="+mn-ea"/>
          <a:cs typeface="+mn-cs"/>
        </a:defRPr>
      </a:lvl5pPr>
      <a:lvl6pPr marL="2285353" algn="l" defTabSz="914141" rtl="0" eaLnBrk="1" latinLnBrk="0" hangingPunct="1">
        <a:defRPr sz="1800" kern="1200">
          <a:solidFill>
            <a:schemeClr val="tx1"/>
          </a:solidFill>
          <a:latin typeface="+mn-lt"/>
          <a:ea typeface="+mn-ea"/>
          <a:cs typeface="+mn-cs"/>
        </a:defRPr>
      </a:lvl6pPr>
      <a:lvl7pPr marL="2742422" algn="l" defTabSz="914141" rtl="0" eaLnBrk="1" latinLnBrk="0" hangingPunct="1">
        <a:defRPr sz="1800" kern="1200">
          <a:solidFill>
            <a:schemeClr val="tx1"/>
          </a:solidFill>
          <a:latin typeface="+mn-lt"/>
          <a:ea typeface="+mn-ea"/>
          <a:cs typeface="+mn-cs"/>
        </a:defRPr>
      </a:lvl7pPr>
      <a:lvl8pPr marL="3199493" algn="l" defTabSz="914141" rtl="0" eaLnBrk="1" latinLnBrk="0" hangingPunct="1">
        <a:defRPr sz="1800" kern="1200">
          <a:solidFill>
            <a:schemeClr val="tx1"/>
          </a:solidFill>
          <a:latin typeface="+mn-lt"/>
          <a:ea typeface="+mn-ea"/>
          <a:cs typeface="+mn-cs"/>
        </a:defRPr>
      </a:lvl8pPr>
      <a:lvl9pPr marL="3656564" algn="l" defTabSz="91414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2" y="3"/>
            <a:ext cx="12188824" cy="365125"/>
          </a:xfrm>
          <a:prstGeom prst="rect">
            <a:avLst/>
          </a:prstGeom>
          <a:solidFill>
            <a:srgbClr val="274A60"/>
          </a:solidFill>
          <a:ln w="12700">
            <a:miter lim="400000"/>
          </a:ln>
        </p:spPr>
        <p:txBody>
          <a:bodyPr lIns="50787" tIns="50787" rIns="50787" bIns="50787" anchor="ctr"/>
          <a:lstStyle/>
          <a:p>
            <a:pPr defTabSz="457071">
              <a:defRPr sz="2400">
                <a:solidFill>
                  <a:srgbClr val="FFFFFF"/>
                </a:solidFill>
                <a:latin typeface="Helvetica Light"/>
                <a:ea typeface="Helvetica Light"/>
                <a:cs typeface="Helvetica Light"/>
                <a:sym typeface="Helvetica Light"/>
              </a:defRPr>
            </a:pPr>
            <a:endParaRPr sz="2399">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38" y="70100"/>
            <a:ext cx="1142702" cy="286202"/>
          </a:xfrm>
          <a:prstGeom prst="rect">
            <a:avLst/>
          </a:prstGeom>
          <a:ln w="12700">
            <a:miter lim="400000"/>
          </a:ln>
          <a:extLst>
            <a:ext uri="{C572A759-6A51-4108-AA02-DFA0A04FC94B}">
              <ma14:wrappingTextBoxFlag xmlns="" xmlns:ma14="http://schemas.microsoft.com/office/mac/drawingml/2011/main" val="1"/>
            </a:ext>
          </a:extLst>
        </p:spPr>
        <p:txBody>
          <a:bodyPr wrap="square" lIns="45705" tIns="45705" rIns="45705" bIns="45705">
            <a:spAutoFit/>
          </a:bodyPr>
          <a:lstStyle/>
          <a:p>
            <a:pPr defTabSz="457071">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4988" y="97963"/>
            <a:ext cx="466602"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37" y="6721475"/>
            <a:ext cx="3292938"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071"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799106623"/>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Lst>
  <p:txStyles>
    <p:titleStyle>
      <a:lvl1pPr algn="l" defTabSz="914141"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5" indent="-228535" algn="l" defTabSz="914141"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606" indent="-228535" algn="l" defTabSz="914141"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76" indent="-228535" algn="l" defTabSz="91414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74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681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388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095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02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099"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141" rtl="0" eaLnBrk="1" latinLnBrk="0" hangingPunct="1">
        <a:defRPr sz="1800" kern="1200">
          <a:solidFill>
            <a:schemeClr val="tx1"/>
          </a:solidFill>
          <a:latin typeface="+mn-lt"/>
          <a:ea typeface="+mn-ea"/>
          <a:cs typeface="+mn-cs"/>
        </a:defRPr>
      </a:lvl1pPr>
      <a:lvl2pPr marL="457071" algn="l" defTabSz="914141" rtl="0" eaLnBrk="1" latinLnBrk="0" hangingPunct="1">
        <a:defRPr sz="1800" kern="1200">
          <a:solidFill>
            <a:schemeClr val="tx1"/>
          </a:solidFill>
          <a:latin typeface="+mn-lt"/>
          <a:ea typeface="+mn-ea"/>
          <a:cs typeface="+mn-cs"/>
        </a:defRPr>
      </a:lvl2pPr>
      <a:lvl3pPr marL="914141" algn="l" defTabSz="914141" rtl="0" eaLnBrk="1" latinLnBrk="0" hangingPunct="1">
        <a:defRPr sz="1800" kern="1200">
          <a:solidFill>
            <a:schemeClr val="tx1"/>
          </a:solidFill>
          <a:latin typeface="+mn-lt"/>
          <a:ea typeface="+mn-ea"/>
          <a:cs typeface="+mn-cs"/>
        </a:defRPr>
      </a:lvl3pPr>
      <a:lvl4pPr marL="1371212" algn="l" defTabSz="914141" rtl="0" eaLnBrk="1" latinLnBrk="0" hangingPunct="1">
        <a:defRPr sz="1800" kern="1200">
          <a:solidFill>
            <a:schemeClr val="tx1"/>
          </a:solidFill>
          <a:latin typeface="+mn-lt"/>
          <a:ea typeface="+mn-ea"/>
          <a:cs typeface="+mn-cs"/>
        </a:defRPr>
      </a:lvl4pPr>
      <a:lvl5pPr marL="1828281" algn="l" defTabSz="914141" rtl="0" eaLnBrk="1" latinLnBrk="0" hangingPunct="1">
        <a:defRPr sz="1800" kern="1200">
          <a:solidFill>
            <a:schemeClr val="tx1"/>
          </a:solidFill>
          <a:latin typeface="+mn-lt"/>
          <a:ea typeface="+mn-ea"/>
          <a:cs typeface="+mn-cs"/>
        </a:defRPr>
      </a:lvl5pPr>
      <a:lvl6pPr marL="2285353" algn="l" defTabSz="914141" rtl="0" eaLnBrk="1" latinLnBrk="0" hangingPunct="1">
        <a:defRPr sz="1800" kern="1200">
          <a:solidFill>
            <a:schemeClr val="tx1"/>
          </a:solidFill>
          <a:latin typeface="+mn-lt"/>
          <a:ea typeface="+mn-ea"/>
          <a:cs typeface="+mn-cs"/>
        </a:defRPr>
      </a:lvl6pPr>
      <a:lvl7pPr marL="2742422" algn="l" defTabSz="914141" rtl="0" eaLnBrk="1" latinLnBrk="0" hangingPunct="1">
        <a:defRPr sz="1800" kern="1200">
          <a:solidFill>
            <a:schemeClr val="tx1"/>
          </a:solidFill>
          <a:latin typeface="+mn-lt"/>
          <a:ea typeface="+mn-ea"/>
          <a:cs typeface="+mn-cs"/>
        </a:defRPr>
      </a:lvl7pPr>
      <a:lvl8pPr marL="3199493" algn="l" defTabSz="914141" rtl="0" eaLnBrk="1" latinLnBrk="0" hangingPunct="1">
        <a:defRPr sz="1800" kern="1200">
          <a:solidFill>
            <a:schemeClr val="tx1"/>
          </a:solidFill>
          <a:latin typeface="+mn-lt"/>
          <a:ea typeface="+mn-ea"/>
          <a:cs typeface="+mn-cs"/>
        </a:defRPr>
      </a:lvl8pPr>
      <a:lvl9pPr marL="3656564" algn="l" defTabSz="91414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31368" y="-1"/>
            <a:ext cx="12157457" cy="5573619"/>
          </a:xfrm>
          <a:prstGeom prst="rect">
            <a:avLst/>
          </a:prstGeom>
        </p:spPr>
      </p:pic>
    </p:spTree>
    <p:extLst>
      <p:ext uri="{BB962C8B-B14F-4D97-AF65-F5344CB8AC3E}">
        <p14:creationId xmlns:p14="http://schemas.microsoft.com/office/powerpoint/2010/main" val="3294118353"/>
      </p:ext>
    </p:extLst>
  </p:cSld>
  <p:clrMap bg1="dk1" tx1="lt1" bg2="dk2" tx2="lt2" accent1="accent1" accent2="accent2" accent3="accent3" accent4="accent4" accent5="accent5" accent6="accent6" hlink="hlink" folHlink="folHlink"/>
  <p:sldLayoutIdLst>
    <p:sldLayoutId id="2147484328" r:id="rId1"/>
  </p:sldLayoutIdLst>
  <p:txStyles>
    <p:titleStyle>
      <a:lvl1pPr algn="l" defTabSz="914141"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5" indent="-228535" algn="l" defTabSz="914141"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606" indent="-228535" algn="l" defTabSz="914141"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76" indent="-228535" algn="l" defTabSz="91414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74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681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388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095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02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099"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141" rtl="0" eaLnBrk="1" latinLnBrk="0" hangingPunct="1">
        <a:defRPr sz="1800" kern="1200">
          <a:solidFill>
            <a:schemeClr val="tx1"/>
          </a:solidFill>
          <a:latin typeface="+mn-lt"/>
          <a:ea typeface="+mn-ea"/>
          <a:cs typeface="+mn-cs"/>
        </a:defRPr>
      </a:lvl1pPr>
      <a:lvl2pPr marL="457071" algn="l" defTabSz="914141" rtl="0" eaLnBrk="1" latinLnBrk="0" hangingPunct="1">
        <a:defRPr sz="1800" kern="1200">
          <a:solidFill>
            <a:schemeClr val="tx1"/>
          </a:solidFill>
          <a:latin typeface="+mn-lt"/>
          <a:ea typeface="+mn-ea"/>
          <a:cs typeface="+mn-cs"/>
        </a:defRPr>
      </a:lvl2pPr>
      <a:lvl3pPr marL="914141" algn="l" defTabSz="914141" rtl="0" eaLnBrk="1" latinLnBrk="0" hangingPunct="1">
        <a:defRPr sz="1800" kern="1200">
          <a:solidFill>
            <a:schemeClr val="tx1"/>
          </a:solidFill>
          <a:latin typeface="+mn-lt"/>
          <a:ea typeface="+mn-ea"/>
          <a:cs typeface="+mn-cs"/>
        </a:defRPr>
      </a:lvl3pPr>
      <a:lvl4pPr marL="1371212" algn="l" defTabSz="914141" rtl="0" eaLnBrk="1" latinLnBrk="0" hangingPunct="1">
        <a:defRPr sz="1800" kern="1200">
          <a:solidFill>
            <a:schemeClr val="tx1"/>
          </a:solidFill>
          <a:latin typeface="+mn-lt"/>
          <a:ea typeface="+mn-ea"/>
          <a:cs typeface="+mn-cs"/>
        </a:defRPr>
      </a:lvl4pPr>
      <a:lvl5pPr marL="1828281" algn="l" defTabSz="914141" rtl="0" eaLnBrk="1" latinLnBrk="0" hangingPunct="1">
        <a:defRPr sz="1800" kern="1200">
          <a:solidFill>
            <a:schemeClr val="tx1"/>
          </a:solidFill>
          <a:latin typeface="+mn-lt"/>
          <a:ea typeface="+mn-ea"/>
          <a:cs typeface="+mn-cs"/>
        </a:defRPr>
      </a:lvl5pPr>
      <a:lvl6pPr marL="2285353" algn="l" defTabSz="914141" rtl="0" eaLnBrk="1" latinLnBrk="0" hangingPunct="1">
        <a:defRPr sz="1800" kern="1200">
          <a:solidFill>
            <a:schemeClr val="tx1"/>
          </a:solidFill>
          <a:latin typeface="+mn-lt"/>
          <a:ea typeface="+mn-ea"/>
          <a:cs typeface="+mn-cs"/>
        </a:defRPr>
      </a:lvl6pPr>
      <a:lvl7pPr marL="2742422" algn="l" defTabSz="914141" rtl="0" eaLnBrk="1" latinLnBrk="0" hangingPunct="1">
        <a:defRPr sz="1800" kern="1200">
          <a:solidFill>
            <a:schemeClr val="tx1"/>
          </a:solidFill>
          <a:latin typeface="+mn-lt"/>
          <a:ea typeface="+mn-ea"/>
          <a:cs typeface="+mn-cs"/>
        </a:defRPr>
      </a:lvl7pPr>
      <a:lvl8pPr marL="3199493" algn="l" defTabSz="914141" rtl="0" eaLnBrk="1" latinLnBrk="0" hangingPunct="1">
        <a:defRPr sz="1800" kern="1200">
          <a:solidFill>
            <a:schemeClr val="tx1"/>
          </a:solidFill>
          <a:latin typeface="+mn-lt"/>
          <a:ea typeface="+mn-ea"/>
          <a:cs typeface="+mn-cs"/>
        </a:defRPr>
      </a:lvl8pPr>
      <a:lvl9pPr marL="3656564" algn="l" defTabSz="91414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2" y="3"/>
            <a:ext cx="12188824" cy="365125"/>
          </a:xfrm>
          <a:prstGeom prst="rect">
            <a:avLst/>
          </a:prstGeom>
          <a:solidFill>
            <a:srgbClr val="274A60"/>
          </a:solidFill>
          <a:ln w="12700">
            <a:miter lim="400000"/>
          </a:ln>
        </p:spPr>
        <p:txBody>
          <a:bodyPr lIns="50787" tIns="50787" rIns="50787" bIns="50787" anchor="ctr"/>
          <a:lstStyle/>
          <a:p>
            <a:pPr defTabSz="457071">
              <a:defRPr sz="2400">
                <a:solidFill>
                  <a:srgbClr val="FFFFFF"/>
                </a:solidFill>
                <a:latin typeface="Helvetica Light"/>
                <a:ea typeface="Helvetica Light"/>
                <a:cs typeface="Helvetica Light"/>
                <a:sym typeface="Helvetica Light"/>
              </a:defRPr>
            </a:pPr>
            <a:endParaRPr sz="2399">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38" y="70100"/>
            <a:ext cx="1142702" cy="286202"/>
          </a:xfrm>
          <a:prstGeom prst="rect">
            <a:avLst/>
          </a:prstGeom>
          <a:ln w="12700">
            <a:miter lim="400000"/>
          </a:ln>
          <a:extLst>
            <a:ext uri="{C572A759-6A51-4108-AA02-DFA0A04FC94B}">
              <ma14:wrappingTextBoxFlag xmlns="" xmlns:ma14="http://schemas.microsoft.com/office/mac/drawingml/2011/main" val="1"/>
            </a:ext>
          </a:extLst>
        </p:spPr>
        <p:txBody>
          <a:bodyPr wrap="square" lIns="45705" tIns="45705" rIns="45705" bIns="45705">
            <a:spAutoFit/>
          </a:bodyPr>
          <a:lstStyle/>
          <a:p>
            <a:pPr defTabSz="457071">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4988" y="97963"/>
            <a:ext cx="466602"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37" y="6721475"/>
            <a:ext cx="3292938"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071"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2017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2745560756"/>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Lst>
  <p:txStyles>
    <p:titleStyle>
      <a:lvl1pPr algn="l" defTabSz="914141"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5" indent="-228535" algn="l" defTabSz="914141"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606" indent="-228535" algn="l" defTabSz="914141"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76" indent="-228535" algn="l" defTabSz="91414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74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681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388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0957"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028"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099" indent="-228535" algn="l" defTabSz="91414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141" rtl="0" eaLnBrk="1" latinLnBrk="0" hangingPunct="1">
        <a:defRPr sz="1800" kern="1200">
          <a:solidFill>
            <a:schemeClr val="tx1"/>
          </a:solidFill>
          <a:latin typeface="+mn-lt"/>
          <a:ea typeface="+mn-ea"/>
          <a:cs typeface="+mn-cs"/>
        </a:defRPr>
      </a:lvl1pPr>
      <a:lvl2pPr marL="457071" algn="l" defTabSz="914141" rtl="0" eaLnBrk="1" latinLnBrk="0" hangingPunct="1">
        <a:defRPr sz="1800" kern="1200">
          <a:solidFill>
            <a:schemeClr val="tx1"/>
          </a:solidFill>
          <a:latin typeface="+mn-lt"/>
          <a:ea typeface="+mn-ea"/>
          <a:cs typeface="+mn-cs"/>
        </a:defRPr>
      </a:lvl2pPr>
      <a:lvl3pPr marL="914141" algn="l" defTabSz="914141" rtl="0" eaLnBrk="1" latinLnBrk="0" hangingPunct="1">
        <a:defRPr sz="1800" kern="1200">
          <a:solidFill>
            <a:schemeClr val="tx1"/>
          </a:solidFill>
          <a:latin typeface="+mn-lt"/>
          <a:ea typeface="+mn-ea"/>
          <a:cs typeface="+mn-cs"/>
        </a:defRPr>
      </a:lvl3pPr>
      <a:lvl4pPr marL="1371212" algn="l" defTabSz="914141" rtl="0" eaLnBrk="1" latinLnBrk="0" hangingPunct="1">
        <a:defRPr sz="1800" kern="1200">
          <a:solidFill>
            <a:schemeClr val="tx1"/>
          </a:solidFill>
          <a:latin typeface="+mn-lt"/>
          <a:ea typeface="+mn-ea"/>
          <a:cs typeface="+mn-cs"/>
        </a:defRPr>
      </a:lvl4pPr>
      <a:lvl5pPr marL="1828281" algn="l" defTabSz="914141" rtl="0" eaLnBrk="1" latinLnBrk="0" hangingPunct="1">
        <a:defRPr sz="1800" kern="1200">
          <a:solidFill>
            <a:schemeClr val="tx1"/>
          </a:solidFill>
          <a:latin typeface="+mn-lt"/>
          <a:ea typeface="+mn-ea"/>
          <a:cs typeface="+mn-cs"/>
        </a:defRPr>
      </a:lvl5pPr>
      <a:lvl6pPr marL="2285353" algn="l" defTabSz="914141" rtl="0" eaLnBrk="1" latinLnBrk="0" hangingPunct="1">
        <a:defRPr sz="1800" kern="1200">
          <a:solidFill>
            <a:schemeClr val="tx1"/>
          </a:solidFill>
          <a:latin typeface="+mn-lt"/>
          <a:ea typeface="+mn-ea"/>
          <a:cs typeface="+mn-cs"/>
        </a:defRPr>
      </a:lvl6pPr>
      <a:lvl7pPr marL="2742422" algn="l" defTabSz="914141" rtl="0" eaLnBrk="1" latinLnBrk="0" hangingPunct="1">
        <a:defRPr sz="1800" kern="1200">
          <a:solidFill>
            <a:schemeClr val="tx1"/>
          </a:solidFill>
          <a:latin typeface="+mn-lt"/>
          <a:ea typeface="+mn-ea"/>
          <a:cs typeface="+mn-cs"/>
        </a:defRPr>
      </a:lvl7pPr>
      <a:lvl8pPr marL="3199493" algn="l" defTabSz="914141" rtl="0" eaLnBrk="1" latinLnBrk="0" hangingPunct="1">
        <a:defRPr sz="1800" kern="1200">
          <a:solidFill>
            <a:schemeClr val="tx1"/>
          </a:solidFill>
          <a:latin typeface="+mn-lt"/>
          <a:ea typeface="+mn-ea"/>
          <a:cs typeface="+mn-cs"/>
        </a:defRPr>
      </a:lvl8pPr>
      <a:lvl9pPr marL="3656564" algn="l" defTabSz="91414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5.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33.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9.png"/><Relationship Id="rId11" Type="http://schemas.openxmlformats.org/officeDocument/2006/relationships/image" Target="../media/image63.jp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t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7.png"/><Relationship Id="rId11" Type="http://schemas.openxmlformats.org/officeDocument/2006/relationships/image" Target="../media/image61.tif"/><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8" Type="http://schemas.openxmlformats.org/officeDocument/2006/relationships/hyperlink" Target="https://research.google.com/pubs/pub43438.html" TargetMode="External"/><Relationship Id="rId3" Type="http://schemas.openxmlformats.org/officeDocument/2006/relationships/hyperlink" Target="https://docs.docker.com/get-started/" TargetMode="External"/><Relationship Id="rId7" Type="http://schemas.openxmlformats.org/officeDocument/2006/relationships/hyperlink" Target="https://thenewstack.io/tns-research-present-state-container-orchestration/"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hyperlink" Target="https://www.exoscale.ch/syslog/2016/07/26/container-orch/" TargetMode="External"/><Relationship Id="rId5" Type="http://schemas.openxmlformats.org/officeDocument/2006/relationships/hyperlink" Target="https://dzone.com/articles/evolution-of-linux-containers-future" TargetMode="External"/><Relationship Id="rId4" Type="http://schemas.openxmlformats.org/officeDocument/2006/relationships/hyperlink" Target="https://kubernetes.io/docs/tutorials/kubernetes-basic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pen-I-Beam/containers-os"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1.tif"/></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Containers</a:t>
            </a:r>
          </a:p>
        </p:txBody>
      </p:sp>
      <p:sp>
        <p:nvSpPr>
          <p:cNvPr id="3" name="Text Placeholder 2"/>
          <p:cNvSpPr>
            <a:spLocks noGrp="1"/>
          </p:cNvSpPr>
          <p:nvPr>
            <p:ph type="body" idx="1"/>
          </p:nvPr>
        </p:nvSpPr>
        <p:spPr>
          <a:xfrm>
            <a:off x="862113" y="1496548"/>
            <a:ext cx="10512862" cy="565335"/>
          </a:xfrm>
        </p:spPr>
        <p:txBody>
          <a:bodyPr/>
          <a:lstStyle/>
          <a:p>
            <a:r>
              <a:rPr lang="en-US" dirty="0"/>
              <a:t>Docker and Kubernetes</a:t>
            </a:r>
          </a:p>
        </p:txBody>
      </p:sp>
      <p:sp>
        <p:nvSpPr>
          <p:cNvPr id="4" name="Text Placeholder 3"/>
          <p:cNvSpPr>
            <a:spLocks noGrp="1"/>
          </p:cNvSpPr>
          <p:nvPr>
            <p:ph type="body" sz="quarter" idx="10"/>
          </p:nvPr>
        </p:nvSpPr>
        <p:spPr/>
        <p:txBody>
          <a:bodyPr/>
          <a:lstStyle/>
          <a:p>
            <a:r>
              <a:rPr lang="en-US" dirty="0"/>
              <a:t>NA Partner Channels- IBM Cloud</a:t>
            </a:r>
          </a:p>
        </p:txBody>
      </p:sp>
      <p:sp>
        <p:nvSpPr>
          <p:cNvPr id="5" name="Text Placeholder 4"/>
          <p:cNvSpPr>
            <a:spLocks noGrp="1"/>
          </p:cNvSpPr>
          <p:nvPr>
            <p:ph type="body" sz="quarter" idx="11"/>
          </p:nvPr>
        </p:nvSpPr>
        <p:spPr/>
        <p:txBody>
          <a:bodyPr/>
          <a:lstStyle/>
          <a:p>
            <a:r>
              <a:rPr lang="en-US" dirty="0"/>
              <a:t>IBM Cloud Technical Evangelist Team</a:t>
            </a:r>
          </a:p>
        </p:txBody>
      </p:sp>
      <p:sp>
        <p:nvSpPr>
          <p:cNvPr id="6" name="Text Placeholder 5"/>
          <p:cNvSpPr>
            <a:spLocks noGrp="1"/>
          </p:cNvSpPr>
          <p:nvPr>
            <p:ph type="body" sz="quarter" idx="12"/>
          </p:nvPr>
        </p:nvSpPr>
        <p:spPr/>
        <p:txBody>
          <a:bodyPr/>
          <a:lstStyle/>
          <a:p>
            <a:r>
              <a:rPr lang="en-US" dirty="0"/>
              <a:t>January 24, 2018</a:t>
            </a:r>
          </a:p>
        </p:txBody>
      </p:sp>
      <p:sp>
        <p:nvSpPr>
          <p:cNvPr id="9" name="Footer Placeholder 3">
            <a:extLst>
              <a:ext uri="{FF2B5EF4-FFF2-40B4-BE49-F238E27FC236}">
                <a16:creationId xmlns:a16="http://schemas.microsoft.com/office/drawing/2014/main" id="{5869F8AF-130B-4948-BFAD-6A4FAE643DE6}"/>
              </a:ext>
            </a:extLst>
          </p:cNvPr>
          <p:cNvSpPr txBox="1">
            <a:spLocks/>
          </p:cNvSpPr>
          <p:nvPr/>
        </p:nvSpPr>
        <p:spPr>
          <a:xfrm>
            <a:off x="696687" y="6583173"/>
            <a:ext cx="2941811" cy="274827"/>
          </a:xfrm>
          <a:prstGeom prst="rect">
            <a:avLst/>
          </a:prstGeom>
        </p:spPr>
        <p:txBody>
          <a:bodyPr/>
          <a:lstStyle>
            <a:lvl1pPr marL="0" indent="0" algn="l" defTabSz="914126" rtl="0" eaLnBrk="1" latinLnBrk="0" hangingPunct="1">
              <a:lnSpc>
                <a:spcPct val="90000"/>
              </a:lnSpc>
              <a:spcBef>
                <a:spcPts val="1000"/>
              </a:spcBef>
              <a:buFont typeface="Arial"/>
              <a:buNone/>
              <a:defRPr sz="2399" kern="1200" baseline="0">
                <a:solidFill>
                  <a:schemeClr val="bg1"/>
                </a:solidFill>
                <a:latin typeface="+mn-lt"/>
                <a:ea typeface="+mn-ea"/>
                <a:cs typeface="+mn-cs"/>
              </a:defRPr>
            </a:lvl1pPr>
            <a:lvl2pPr marL="457063"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2pPr>
            <a:lvl3pPr marL="914126"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3pPr>
            <a:lvl4pPr marL="1371189"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4pPr>
            <a:lvl5pPr marL="1828251" indent="0" algn="l" defTabSz="914126" rtl="0" eaLnBrk="1" latinLnBrk="0" hangingPunct="1">
              <a:lnSpc>
                <a:spcPct val="90000"/>
              </a:lnSpc>
              <a:spcBef>
                <a:spcPts val="500"/>
              </a:spcBef>
              <a:buFont typeface="Arial"/>
              <a:buNone/>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auto">
              <a:spcAft>
                <a:spcPts val="0"/>
              </a:spcAft>
              <a:defRPr/>
            </a:pPr>
            <a:r>
              <a:rPr lang="en-US" sz="1400" dirty="0"/>
              <a:t>© Copyright IBM Corporation 2018</a:t>
            </a:r>
          </a:p>
        </p:txBody>
      </p:sp>
    </p:spTree>
    <p:extLst>
      <p:ext uri="{BB962C8B-B14F-4D97-AF65-F5344CB8AC3E}">
        <p14:creationId xmlns:p14="http://schemas.microsoft.com/office/powerpoint/2010/main" val="319277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5DFC30-DAA7-4087-B10A-18094423B564}"/>
              </a:ext>
            </a:extLst>
          </p:cNvPr>
          <p:cNvSpPr>
            <a:spLocks noGrp="1"/>
          </p:cNvSpPr>
          <p:nvPr>
            <p:ph type="body" sz="quarter" idx="10"/>
          </p:nvPr>
        </p:nvSpPr>
        <p:spPr/>
        <p:txBody>
          <a:bodyPr/>
          <a:lstStyle/>
          <a:p>
            <a:r>
              <a:rPr lang="en-US" dirty="0"/>
              <a:t>VM’s vs. Containers</a:t>
            </a:r>
          </a:p>
        </p:txBody>
      </p:sp>
      <p:grpSp>
        <p:nvGrpSpPr>
          <p:cNvPr id="21" name="Group 25">
            <a:extLst>
              <a:ext uri="{FF2B5EF4-FFF2-40B4-BE49-F238E27FC236}">
                <a16:creationId xmlns:a16="http://schemas.microsoft.com/office/drawing/2014/main" id="{EC6FCE26-9E6D-4EA4-8C09-B4EDDC17C292}"/>
              </a:ext>
            </a:extLst>
          </p:cNvPr>
          <p:cNvGrpSpPr>
            <a:grpSpLocks/>
          </p:cNvGrpSpPr>
          <p:nvPr/>
        </p:nvGrpSpPr>
        <p:grpSpPr bwMode="auto">
          <a:xfrm>
            <a:off x="800686" y="1733993"/>
            <a:ext cx="3501113" cy="3925659"/>
            <a:chOff x="175711" y="1348850"/>
            <a:chExt cx="4132262" cy="4633913"/>
          </a:xfrm>
        </p:grpSpPr>
        <p:sp>
          <p:nvSpPr>
            <p:cNvPr id="22" name="Rectangle 21">
              <a:extLst>
                <a:ext uri="{FF2B5EF4-FFF2-40B4-BE49-F238E27FC236}">
                  <a16:creationId xmlns:a16="http://schemas.microsoft.com/office/drawing/2014/main" id="{709F0725-1CB4-45FB-A73B-2704C18814EC}"/>
                </a:ext>
              </a:extLst>
            </p:cNvPr>
            <p:cNvSpPr/>
            <p:nvPr/>
          </p:nvSpPr>
          <p:spPr>
            <a:xfrm>
              <a:off x="1176931" y="1366648"/>
              <a:ext cx="748849" cy="2315551"/>
            </a:xfrm>
            <a:prstGeom prst="rect">
              <a:avLst/>
            </a:prstGeom>
            <a:solidFill>
              <a:srgbClr val="008ABF"/>
            </a:solidFill>
            <a:ln w="38100"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App</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A</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23" name="Flowchart: Process 24">
              <a:extLst>
                <a:ext uri="{FF2B5EF4-FFF2-40B4-BE49-F238E27FC236}">
                  <a16:creationId xmlns:a16="http://schemas.microsoft.com/office/drawing/2014/main" id="{D2CDF08F-D55B-490F-9612-DD7CD5CC6DE1}"/>
                </a:ext>
              </a:extLst>
            </p:cNvPr>
            <p:cNvSpPr/>
            <p:nvPr/>
          </p:nvSpPr>
          <p:spPr>
            <a:xfrm>
              <a:off x="1177869" y="4706025"/>
              <a:ext cx="3130104" cy="419647"/>
            </a:xfrm>
            <a:prstGeom prst="flowChartProcess">
              <a:avLst/>
            </a:prstGeom>
            <a:solidFill>
              <a:srgbClr val="F389AF">
                <a:lumMod val="75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dirty="0">
                  <a:solidFill>
                    <a:srgbClr val="FFFFFF"/>
                  </a:solidFill>
                  <a:latin typeface="Avenir Next" charset="0"/>
                  <a:ea typeface="Avenir Next" charset="0"/>
                  <a:cs typeface="Avenir Next" charset="0"/>
                </a:rPr>
                <a:t>Hypervisor (Type 2)</a:t>
              </a:r>
            </a:p>
          </p:txBody>
        </p:sp>
        <p:sp>
          <p:nvSpPr>
            <p:cNvPr id="24" name="Flowchart: Process 25">
              <a:extLst>
                <a:ext uri="{FF2B5EF4-FFF2-40B4-BE49-F238E27FC236}">
                  <a16:creationId xmlns:a16="http://schemas.microsoft.com/office/drawing/2014/main" id="{DD10F85A-841C-4C00-A97B-BF739B47B578}"/>
                </a:ext>
              </a:extLst>
            </p:cNvPr>
            <p:cNvSpPr/>
            <p:nvPr/>
          </p:nvSpPr>
          <p:spPr>
            <a:xfrm>
              <a:off x="1177869" y="5128482"/>
              <a:ext cx="3130104" cy="419647"/>
            </a:xfrm>
            <a:prstGeom prst="flowChartProcess">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dirty="0">
                  <a:solidFill>
                    <a:srgbClr val="FFFFFF"/>
                  </a:solidFill>
                  <a:latin typeface="Avenir Next" charset="0"/>
                  <a:ea typeface="Avenir Next" charset="0"/>
                  <a:cs typeface="Avenir Next" charset="0"/>
                </a:rPr>
                <a:t>Host OS</a:t>
              </a:r>
            </a:p>
          </p:txBody>
        </p:sp>
        <p:sp>
          <p:nvSpPr>
            <p:cNvPr id="25" name="Flowchart: Process 52">
              <a:extLst>
                <a:ext uri="{FF2B5EF4-FFF2-40B4-BE49-F238E27FC236}">
                  <a16:creationId xmlns:a16="http://schemas.microsoft.com/office/drawing/2014/main" id="{C4D3E881-42CD-4CDA-8AAA-58AF3ECF0910}"/>
                </a:ext>
              </a:extLst>
            </p:cNvPr>
            <p:cNvSpPr/>
            <p:nvPr/>
          </p:nvSpPr>
          <p:spPr>
            <a:xfrm>
              <a:off x="1177869" y="5564990"/>
              <a:ext cx="3130104" cy="417773"/>
            </a:xfrm>
            <a:prstGeom prst="flowChartProcess">
              <a:avLst/>
            </a:prstGeom>
            <a:solidFill>
              <a:srgbClr val="F389AF">
                <a:lumMod val="25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dirty="0">
                  <a:solidFill>
                    <a:srgbClr val="FFFFFF"/>
                  </a:solidFill>
                  <a:latin typeface="Avenir Next" charset="0"/>
                  <a:ea typeface="Avenir Next" charset="0"/>
                  <a:cs typeface="Avenir Next" charset="0"/>
                </a:rPr>
                <a:t>Server</a:t>
              </a:r>
            </a:p>
          </p:txBody>
        </p:sp>
        <p:sp>
          <p:nvSpPr>
            <p:cNvPr id="26" name="Rectangle 25">
              <a:extLst>
                <a:ext uri="{FF2B5EF4-FFF2-40B4-BE49-F238E27FC236}">
                  <a16:creationId xmlns:a16="http://schemas.microsoft.com/office/drawing/2014/main" id="{E5A74DF1-1F87-432A-8180-A8114F557650}"/>
                </a:ext>
              </a:extLst>
            </p:cNvPr>
            <p:cNvSpPr/>
            <p:nvPr/>
          </p:nvSpPr>
          <p:spPr>
            <a:xfrm>
              <a:off x="1177869" y="2829791"/>
              <a:ext cx="753960" cy="1859372"/>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Guest</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OS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27" name="Rectangle 26">
              <a:extLst>
                <a:ext uri="{FF2B5EF4-FFF2-40B4-BE49-F238E27FC236}">
                  <a16:creationId xmlns:a16="http://schemas.microsoft.com/office/drawing/2014/main" id="{E14799CB-BC9E-4268-91DB-091333F22265}"/>
                </a:ext>
              </a:extLst>
            </p:cNvPr>
            <p:cNvSpPr/>
            <p:nvPr/>
          </p:nvSpPr>
          <p:spPr>
            <a:xfrm>
              <a:off x="1177869" y="2203131"/>
              <a:ext cx="753960" cy="651951"/>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dirty="0">
                  <a:solidFill>
                    <a:srgbClr val="FFFFFF"/>
                  </a:solidFill>
                  <a:latin typeface="Avenir Next" charset="0"/>
                  <a:ea typeface="Avenir Next" charset="0"/>
                  <a:cs typeface="Avenir Next" charset="0"/>
                </a:rPr>
                <a:t>Bins/</a:t>
              </a:r>
            </a:p>
            <a:p>
              <a:pPr algn="ctr" defTabSz="914415" eaLnBrk="1" fontAlgn="auto" hangingPunct="1">
                <a:spcBef>
                  <a:spcPts val="0"/>
                </a:spcBef>
                <a:spcAft>
                  <a:spcPts val="0"/>
                </a:spcAft>
                <a:defRPr/>
              </a:pPr>
              <a:r>
                <a:rPr lang="en-US" sz="1600" kern="0" baseline="-25000" dirty="0">
                  <a:solidFill>
                    <a:srgbClr val="FFFFFF"/>
                  </a:solidFill>
                  <a:latin typeface="Avenir Next" charset="0"/>
                  <a:ea typeface="Avenir Next" charset="0"/>
                  <a:cs typeface="Avenir Next" charset="0"/>
                </a:rPr>
                <a:t>Libs</a:t>
              </a: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dirty="0">
                <a:solidFill>
                  <a:srgbClr val="FFFFFF"/>
                </a:solidFill>
                <a:latin typeface="Avenir Next" charset="0"/>
                <a:ea typeface="Avenir Next" charset="0"/>
                <a:cs typeface="Avenir Next" charset="0"/>
              </a:endParaRPr>
            </a:p>
          </p:txBody>
        </p:sp>
        <p:sp>
          <p:nvSpPr>
            <p:cNvPr id="28" name="Rectangle 27">
              <a:extLst>
                <a:ext uri="{FF2B5EF4-FFF2-40B4-BE49-F238E27FC236}">
                  <a16:creationId xmlns:a16="http://schemas.microsoft.com/office/drawing/2014/main" id="{DB35C22E-3E91-4676-AAAA-214DB41FF3BD}"/>
                </a:ext>
              </a:extLst>
            </p:cNvPr>
            <p:cNvSpPr/>
            <p:nvPr/>
          </p:nvSpPr>
          <p:spPr>
            <a:xfrm>
              <a:off x="1177869" y="1366648"/>
              <a:ext cx="761452" cy="3336567"/>
            </a:xfrm>
            <a:prstGeom prst="rect">
              <a:avLst/>
            </a:prstGeom>
            <a:noFill/>
            <a:ln w="12700"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29" name="Rectangle 28">
              <a:extLst>
                <a:ext uri="{FF2B5EF4-FFF2-40B4-BE49-F238E27FC236}">
                  <a16:creationId xmlns:a16="http://schemas.microsoft.com/office/drawing/2014/main" id="{C5029360-20E9-4AA4-BCA7-2E048330E70E}"/>
                </a:ext>
              </a:extLst>
            </p:cNvPr>
            <p:cNvSpPr/>
            <p:nvPr/>
          </p:nvSpPr>
          <p:spPr>
            <a:xfrm>
              <a:off x="2385141" y="1364774"/>
              <a:ext cx="764262" cy="2316488"/>
            </a:xfrm>
            <a:prstGeom prst="rect">
              <a:avLst/>
            </a:prstGeom>
            <a:solidFill>
              <a:srgbClr val="008ABF"/>
            </a:solidFill>
            <a:ln w="38100" cap="flat" cmpd="sng" algn="ctr">
              <a:no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App</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A</a:t>
              </a:r>
              <a:r>
                <a:rPr lang="ja-JP" altLang="en-US" sz="1600" kern="0" baseline="-25000">
                  <a:solidFill>
                    <a:srgbClr val="FFFFFF"/>
                  </a:solidFill>
                  <a:latin typeface="Avenir Next" charset="0"/>
                  <a:ea typeface="Avenir Next" charset="0"/>
                  <a:cs typeface="Avenir Next" charset="0"/>
                </a:rPr>
                <a:t>’</a:t>
              </a: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0" name="Rectangle 29">
              <a:extLst>
                <a:ext uri="{FF2B5EF4-FFF2-40B4-BE49-F238E27FC236}">
                  <a16:creationId xmlns:a16="http://schemas.microsoft.com/office/drawing/2014/main" id="{C4317C91-4EDB-42D2-B226-D669327F7C6E}"/>
                </a:ext>
              </a:extLst>
            </p:cNvPr>
            <p:cNvSpPr/>
            <p:nvPr/>
          </p:nvSpPr>
          <p:spPr>
            <a:xfrm>
              <a:off x="2393571" y="2815740"/>
              <a:ext cx="753960" cy="834610"/>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Guest</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OS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1" name="Rectangle 30">
              <a:extLst>
                <a:ext uri="{FF2B5EF4-FFF2-40B4-BE49-F238E27FC236}">
                  <a16:creationId xmlns:a16="http://schemas.microsoft.com/office/drawing/2014/main" id="{66143809-C33A-4B39-99FF-2FCEA1273F09}"/>
                </a:ext>
              </a:extLst>
            </p:cNvPr>
            <p:cNvSpPr/>
            <p:nvPr/>
          </p:nvSpPr>
          <p:spPr>
            <a:xfrm>
              <a:off x="2387014" y="2189081"/>
              <a:ext cx="753960" cy="651951"/>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Bins/</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Libs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2" name="Rectangle 31">
              <a:extLst>
                <a:ext uri="{FF2B5EF4-FFF2-40B4-BE49-F238E27FC236}">
                  <a16:creationId xmlns:a16="http://schemas.microsoft.com/office/drawing/2014/main" id="{21628960-A016-42D3-B03B-EA4FB0B1F1EE}"/>
                </a:ext>
              </a:extLst>
            </p:cNvPr>
            <p:cNvSpPr/>
            <p:nvPr/>
          </p:nvSpPr>
          <p:spPr>
            <a:xfrm>
              <a:off x="2385141" y="1351660"/>
              <a:ext cx="762389" cy="2298690"/>
            </a:xfrm>
            <a:prstGeom prst="rect">
              <a:avLst/>
            </a:prstGeom>
            <a:noFill/>
            <a:ln w="12700"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3" name="Rectangle 32">
              <a:extLst>
                <a:ext uri="{FF2B5EF4-FFF2-40B4-BE49-F238E27FC236}">
                  <a16:creationId xmlns:a16="http://schemas.microsoft.com/office/drawing/2014/main" id="{E914F7CD-A58A-4ED8-AC0B-7F85ABCBAC40}"/>
                </a:ext>
              </a:extLst>
            </p:cNvPr>
            <p:cNvSpPr/>
            <p:nvPr/>
          </p:nvSpPr>
          <p:spPr>
            <a:xfrm>
              <a:off x="3540900" y="1348850"/>
              <a:ext cx="762389" cy="2316488"/>
            </a:xfrm>
            <a:prstGeom prst="rect">
              <a:avLst/>
            </a:prstGeom>
            <a:solidFill>
              <a:srgbClr val="008ABF"/>
            </a:solidFill>
            <a:ln w="38100"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App</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B</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4" name="Rectangle 33">
              <a:extLst>
                <a:ext uri="{FF2B5EF4-FFF2-40B4-BE49-F238E27FC236}">
                  <a16:creationId xmlns:a16="http://schemas.microsoft.com/office/drawing/2014/main" id="{F9334451-7F85-4A13-96C7-4EBD526B75CA}"/>
                </a:ext>
              </a:extLst>
            </p:cNvPr>
            <p:cNvSpPr/>
            <p:nvPr/>
          </p:nvSpPr>
          <p:spPr>
            <a:xfrm>
              <a:off x="3544647" y="2834475"/>
              <a:ext cx="753960" cy="835547"/>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Guest</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OS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5" name="Rectangle 34">
              <a:extLst>
                <a:ext uri="{FF2B5EF4-FFF2-40B4-BE49-F238E27FC236}">
                  <a16:creationId xmlns:a16="http://schemas.microsoft.com/office/drawing/2014/main" id="{7AC50009-24DA-48BC-9B5A-E6CC5CB16DD9}"/>
                </a:ext>
              </a:extLst>
            </p:cNvPr>
            <p:cNvSpPr/>
            <p:nvPr/>
          </p:nvSpPr>
          <p:spPr>
            <a:xfrm>
              <a:off x="3549330" y="2207815"/>
              <a:ext cx="753960" cy="651951"/>
            </a:xfrm>
            <a:prstGeom prst="rect">
              <a:avLst/>
            </a:prstGeom>
            <a:solidFill>
              <a:srgbClr val="B8471B"/>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Bins/</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Libs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6" name="Left Brace 35">
              <a:extLst>
                <a:ext uri="{FF2B5EF4-FFF2-40B4-BE49-F238E27FC236}">
                  <a16:creationId xmlns:a16="http://schemas.microsoft.com/office/drawing/2014/main" id="{D3DEFCA2-986C-4F99-9F95-204A0E7D7F55}"/>
                </a:ext>
              </a:extLst>
            </p:cNvPr>
            <p:cNvSpPr/>
            <p:nvPr/>
          </p:nvSpPr>
          <p:spPr>
            <a:xfrm>
              <a:off x="787308" y="1364774"/>
              <a:ext cx="326872" cy="3324389"/>
            </a:xfrm>
            <a:prstGeom prst="leftBrace">
              <a:avLst/>
            </a:prstGeom>
            <a:noFill/>
            <a:ln w="6350" cap="flat" cmpd="sng" algn="ctr">
              <a:solidFill>
                <a:srgbClr val="008ABF"/>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000000"/>
                </a:solidFill>
                <a:latin typeface="Avenir Next" charset="0"/>
                <a:ea typeface="Avenir Next" charset="0"/>
                <a:cs typeface="Avenir Next" charset="0"/>
              </a:endParaRPr>
            </a:p>
          </p:txBody>
        </p:sp>
        <p:sp>
          <p:nvSpPr>
            <p:cNvPr id="37" name="TextBox 16">
              <a:extLst>
                <a:ext uri="{FF2B5EF4-FFF2-40B4-BE49-F238E27FC236}">
                  <a16:creationId xmlns:a16="http://schemas.microsoft.com/office/drawing/2014/main" id="{BEE6B954-3B0C-484F-A0F3-F56D9BF8E3F4}"/>
                </a:ext>
              </a:extLst>
            </p:cNvPr>
            <p:cNvSpPr txBox="1">
              <a:spLocks noChangeArrowheads="1"/>
            </p:cNvSpPr>
            <p:nvPr/>
          </p:nvSpPr>
          <p:spPr bwMode="auto">
            <a:xfrm>
              <a:off x="175711" y="2815701"/>
              <a:ext cx="484725" cy="32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000000"/>
                  </a:solidFill>
                  <a:latin typeface="Gill Sans" charset="0"/>
                  <a:ea typeface="ＭＳ Ｐゴシック" charset="-128"/>
                  <a:sym typeface="Gill Sans" charset="0"/>
                </a:defRPr>
              </a:lvl1pPr>
              <a:lvl2pPr marL="37931725" indent="-37474525">
                <a:defRPr sz="4000">
                  <a:solidFill>
                    <a:srgbClr val="000000"/>
                  </a:solidFill>
                  <a:latin typeface="Gill Sans" charset="0"/>
                  <a:ea typeface="ＭＳ Ｐゴシック" charset="-128"/>
                  <a:sym typeface="Gill Sans" charset="0"/>
                </a:defRPr>
              </a:lvl2pPr>
              <a:lvl3pPr>
                <a:defRPr sz="4000">
                  <a:solidFill>
                    <a:srgbClr val="000000"/>
                  </a:solidFill>
                  <a:latin typeface="Gill Sans" charset="0"/>
                  <a:ea typeface="ＭＳ Ｐゴシック" charset="-128"/>
                  <a:sym typeface="Gill Sans" charset="0"/>
                </a:defRPr>
              </a:lvl3pPr>
              <a:lvl4pPr>
                <a:defRPr sz="4000">
                  <a:solidFill>
                    <a:srgbClr val="000000"/>
                  </a:solidFill>
                  <a:latin typeface="Gill Sans" charset="0"/>
                  <a:ea typeface="ＭＳ Ｐゴシック" charset="-128"/>
                  <a:sym typeface="Gill Sans" charset="0"/>
                </a:defRPr>
              </a:lvl4pPr>
              <a:lvl5pPr>
                <a:defRPr sz="4000">
                  <a:solidFill>
                    <a:srgbClr val="000000"/>
                  </a:solidFill>
                  <a:latin typeface="Gill Sans" charset="0"/>
                  <a:ea typeface="ＭＳ Ｐゴシック" charset="-128"/>
                  <a:sym typeface="Gill Sans" charset="0"/>
                </a:defRPr>
              </a:lvl5pPr>
              <a:lvl6pPr marL="37147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6pPr>
              <a:lvl7pPr marL="41719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7pPr>
              <a:lvl8pPr marL="46291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8pPr>
              <a:lvl9pPr marL="5086350" indent="-1828800" defTabSz="1282700" eaLnBrk="0" fontAlgn="base" hangingPunct="0">
                <a:spcBef>
                  <a:spcPct val="0"/>
                </a:spcBef>
                <a:spcAft>
                  <a:spcPct val="0"/>
                </a:spcAft>
                <a:defRPr sz="4000">
                  <a:solidFill>
                    <a:srgbClr val="000000"/>
                  </a:solidFill>
                  <a:latin typeface="Gill Sans" charset="0"/>
                  <a:ea typeface="ＭＳ Ｐゴシック" charset="-128"/>
                  <a:sym typeface="Gill Sans" charset="0"/>
                </a:defRPr>
              </a:lvl9pPr>
            </a:lstStyle>
            <a:p>
              <a:pPr defTabSz="914415" eaLnBrk="1" fontAlgn="auto" hangingPunct="1">
                <a:spcBef>
                  <a:spcPts val="0"/>
                </a:spcBef>
                <a:spcAft>
                  <a:spcPts val="0"/>
                </a:spcAft>
                <a:defRPr/>
              </a:pPr>
              <a:r>
                <a:rPr lang="en-US" altLang="en-US" sz="1800" b="1" kern="0" baseline="-25000" dirty="0">
                  <a:solidFill>
                    <a:srgbClr val="0B427B"/>
                  </a:solidFill>
                  <a:latin typeface="Avenir Next" charset="0"/>
                  <a:ea typeface="Avenir Next" charset="0"/>
                  <a:cs typeface="Avenir Next" charset="0"/>
                </a:rPr>
                <a:t>VM</a:t>
              </a:r>
            </a:p>
          </p:txBody>
        </p:sp>
        <p:sp>
          <p:nvSpPr>
            <p:cNvPr id="38" name="Rectangle 37">
              <a:extLst>
                <a:ext uri="{FF2B5EF4-FFF2-40B4-BE49-F238E27FC236}">
                  <a16:creationId xmlns:a16="http://schemas.microsoft.com/office/drawing/2014/main" id="{1ABC7FE9-1210-4313-9350-C845F5270D54}"/>
                </a:ext>
              </a:extLst>
            </p:cNvPr>
            <p:cNvSpPr/>
            <p:nvPr/>
          </p:nvSpPr>
          <p:spPr>
            <a:xfrm>
              <a:off x="2402937" y="2849462"/>
              <a:ext cx="753960" cy="1858436"/>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Guest</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OS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39" name="Rectangle 38">
              <a:extLst>
                <a:ext uri="{FF2B5EF4-FFF2-40B4-BE49-F238E27FC236}">
                  <a16:creationId xmlns:a16="http://schemas.microsoft.com/office/drawing/2014/main" id="{C88E3CE5-9FAA-4978-AAAF-312ECC1C95A4}"/>
                </a:ext>
              </a:extLst>
            </p:cNvPr>
            <p:cNvSpPr/>
            <p:nvPr/>
          </p:nvSpPr>
          <p:spPr>
            <a:xfrm>
              <a:off x="3542774" y="2842905"/>
              <a:ext cx="753960" cy="1858436"/>
            </a:xfrm>
            <a:prstGeom prst="rect">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Guest</a:t>
              </a:r>
            </a:p>
            <a:p>
              <a:pPr algn="ctr" defTabSz="914415" eaLnBrk="1" fontAlgn="auto" hangingPunct="1">
                <a:spcBef>
                  <a:spcPts val="0"/>
                </a:spcBef>
                <a:spcAft>
                  <a:spcPts val="0"/>
                </a:spcAft>
                <a:defRPr/>
              </a:pPr>
              <a:r>
                <a:rPr lang="en-US" sz="1600" kern="0" baseline="-25000">
                  <a:solidFill>
                    <a:srgbClr val="FFFFFF"/>
                  </a:solidFill>
                  <a:latin typeface="Avenir Next" charset="0"/>
                  <a:ea typeface="Avenir Next" charset="0"/>
                  <a:cs typeface="Avenir Next" charset="0"/>
                </a:rPr>
                <a:t>OS</a:t>
              </a: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40" name="Rectangle 39">
              <a:extLst>
                <a:ext uri="{FF2B5EF4-FFF2-40B4-BE49-F238E27FC236}">
                  <a16:creationId xmlns:a16="http://schemas.microsoft.com/office/drawing/2014/main" id="{90484690-6BC7-4B2B-991E-FECC63806B91}"/>
                </a:ext>
              </a:extLst>
            </p:cNvPr>
            <p:cNvSpPr/>
            <p:nvPr/>
          </p:nvSpPr>
          <p:spPr>
            <a:xfrm>
              <a:off x="2385141" y="1348850"/>
              <a:ext cx="755833" cy="3340314"/>
            </a:xfrm>
            <a:prstGeom prst="rect">
              <a:avLst/>
            </a:prstGeom>
            <a:noFill/>
            <a:ln w="41275"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41" name="Rectangle 40">
              <a:extLst>
                <a:ext uri="{FF2B5EF4-FFF2-40B4-BE49-F238E27FC236}">
                  <a16:creationId xmlns:a16="http://schemas.microsoft.com/office/drawing/2014/main" id="{84589FD4-8D9E-43B4-B0CE-37A0B599D8DB}"/>
                </a:ext>
              </a:extLst>
            </p:cNvPr>
            <p:cNvSpPr/>
            <p:nvPr/>
          </p:nvSpPr>
          <p:spPr>
            <a:xfrm>
              <a:off x="1178805" y="1361964"/>
              <a:ext cx="755833" cy="3339377"/>
            </a:xfrm>
            <a:prstGeom prst="rect">
              <a:avLst/>
            </a:prstGeom>
            <a:noFill/>
            <a:ln w="41275"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sp>
          <p:nvSpPr>
            <p:cNvPr id="42" name="Rectangle 41">
              <a:extLst>
                <a:ext uri="{FF2B5EF4-FFF2-40B4-BE49-F238E27FC236}">
                  <a16:creationId xmlns:a16="http://schemas.microsoft.com/office/drawing/2014/main" id="{85A7F046-0735-4CB7-AF55-673DCF451BDF}"/>
                </a:ext>
              </a:extLst>
            </p:cNvPr>
            <p:cNvSpPr/>
            <p:nvPr/>
          </p:nvSpPr>
          <p:spPr>
            <a:xfrm>
              <a:off x="3540900" y="1348850"/>
              <a:ext cx="755833" cy="3340314"/>
            </a:xfrm>
            <a:prstGeom prst="rect">
              <a:avLst/>
            </a:prstGeom>
            <a:noFill/>
            <a:ln w="41275" cap="flat" cmpd="sng" algn="ctr">
              <a:solidFill>
                <a:srgbClr val="000000"/>
              </a:solidFill>
              <a:prstDash val="solid"/>
              <a:miter lim="800000"/>
            </a:ln>
            <a:effectLst/>
          </p:spPr>
          <p:txBody>
            <a:bodyPr anchor="ctr"/>
            <a:lstStyle/>
            <a:p>
              <a:pPr algn="ctr" defTabSz="914415" eaLnBrk="1" fontAlgn="auto" hangingPunct="1">
                <a:spcBef>
                  <a:spcPts val="0"/>
                </a:spcBef>
                <a:spcAft>
                  <a:spcPts val="0"/>
                </a:spcAft>
                <a:defRPr/>
              </a:pPr>
              <a:endParaRPr lang="en-US" sz="1600" kern="0" baseline="-25000">
                <a:solidFill>
                  <a:srgbClr val="FFFFFF"/>
                </a:solidFill>
                <a:latin typeface="Avenir Next" charset="0"/>
                <a:ea typeface="Avenir Next" charset="0"/>
                <a:cs typeface="Avenir Next" charset="0"/>
              </a:endParaRPr>
            </a:p>
          </p:txBody>
        </p:sp>
      </p:grpSp>
      <p:grpSp>
        <p:nvGrpSpPr>
          <p:cNvPr id="2" name="Group 1">
            <a:extLst>
              <a:ext uri="{FF2B5EF4-FFF2-40B4-BE49-F238E27FC236}">
                <a16:creationId xmlns:a16="http://schemas.microsoft.com/office/drawing/2014/main" id="{BB2FA91D-25B8-044F-86EC-1AD4135E4AA0}"/>
              </a:ext>
            </a:extLst>
          </p:cNvPr>
          <p:cNvGrpSpPr/>
          <p:nvPr/>
        </p:nvGrpSpPr>
        <p:grpSpPr>
          <a:xfrm>
            <a:off x="5943564" y="1392178"/>
            <a:ext cx="5748276" cy="4263273"/>
            <a:chOff x="5859524" y="1409076"/>
            <a:chExt cx="5748276" cy="4263273"/>
          </a:xfrm>
        </p:grpSpPr>
        <p:sp>
          <p:nvSpPr>
            <p:cNvPr id="20" name="Content Placeholder 25">
              <a:extLst>
                <a:ext uri="{FF2B5EF4-FFF2-40B4-BE49-F238E27FC236}">
                  <a16:creationId xmlns:a16="http://schemas.microsoft.com/office/drawing/2014/main" id="{6C5CA9DB-51C7-4C7D-96F3-A5BE1EA572BE}"/>
                </a:ext>
              </a:extLst>
            </p:cNvPr>
            <p:cNvSpPr txBox="1">
              <a:spLocks/>
            </p:cNvSpPr>
            <p:nvPr/>
          </p:nvSpPr>
          <p:spPr bwMode="gray">
            <a:xfrm>
              <a:off x="5859524" y="1409076"/>
              <a:ext cx="5748276" cy="426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altLang="en-US" sz="2000" dirty="0">
                  <a:solidFill>
                    <a:srgbClr val="0B427B"/>
                  </a:solidFill>
                </a:rPr>
                <a:t>Containers are isolated, but share OS and, where</a:t>
              </a:r>
            </a:p>
            <a:p>
              <a:pPr marL="0" indent="0" defTabSz="896684">
                <a:buNone/>
                <a:defRPr/>
              </a:pPr>
              <a:r>
                <a:rPr lang="en-US" altLang="en-US" sz="2000" dirty="0">
                  <a:solidFill>
                    <a:srgbClr val="0B427B"/>
                  </a:solidFill>
                </a:rPr>
                <a:t>appropriate, bins/libraries</a:t>
              </a:r>
            </a:p>
            <a:p>
              <a:pPr marL="0" indent="0" defTabSz="896684">
                <a:buNone/>
                <a:defRPr/>
              </a:pPr>
              <a:r>
                <a:rPr lang="en-US" altLang="en-US" sz="2000" dirty="0">
                  <a:solidFill>
                    <a:srgbClr val="0B427B"/>
                  </a:solidFill>
                </a:rPr>
                <a:t>…faster, less overhead</a:t>
              </a:r>
            </a:p>
          </p:txBody>
        </p:sp>
        <p:grpSp>
          <p:nvGrpSpPr>
            <p:cNvPr id="43" name="Group 42">
              <a:extLst>
                <a:ext uri="{FF2B5EF4-FFF2-40B4-BE49-F238E27FC236}">
                  <a16:creationId xmlns:a16="http://schemas.microsoft.com/office/drawing/2014/main" id="{8AAB0B96-E518-46A5-AC4D-9BB11EE69319}"/>
                </a:ext>
              </a:extLst>
            </p:cNvPr>
            <p:cNvGrpSpPr>
              <a:grpSpLocks/>
            </p:cNvGrpSpPr>
            <p:nvPr/>
          </p:nvGrpSpPr>
          <p:grpSpPr bwMode="auto">
            <a:xfrm>
              <a:off x="5866666" y="3013979"/>
              <a:ext cx="4297830" cy="1926723"/>
              <a:chOff x="52947" y="1350033"/>
              <a:chExt cx="4600693" cy="2269017"/>
            </a:xfrm>
          </p:grpSpPr>
          <p:sp>
            <p:nvSpPr>
              <p:cNvPr id="44" name="Rectangle 43">
                <a:extLst>
                  <a:ext uri="{FF2B5EF4-FFF2-40B4-BE49-F238E27FC236}">
                    <a16:creationId xmlns:a16="http://schemas.microsoft.com/office/drawing/2014/main" id="{3E19A476-F4BF-496C-BFBB-AAD35F76C808}"/>
                  </a:ext>
                </a:extLst>
              </p:cNvPr>
              <p:cNvSpPr/>
              <p:nvPr/>
            </p:nvSpPr>
            <p:spPr>
              <a:xfrm>
                <a:off x="1958541" y="1352835"/>
                <a:ext cx="37291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A’</a:t>
                </a:r>
              </a:p>
            </p:txBody>
          </p:sp>
          <p:sp>
            <p:nvSpPr>
              <p:cNvPr id="45" name="Flowchart: Process 65">
                <a:extLst>
                  <a:ext uri="{FF2B5EF4-FFF2-40B4-BE49-F238E27FC236}">
                    <a16:creationId xmlns:a16="http://schemas.microsoft.com/office/drawing/2014/main" id="{5A6E1BEA-621B-453B-802D-CB05BB5DDD4D}"/>
                  </a:ext>
                </a:extLst>
              </p:cNvPr>
              <p:cNvSpPr/>
              <p:nvPr/>
            </p:nvSpPr>
            <p:spPr>
              <a:xfrm>
                <a:off x="1524217" y="2763961"/>
                <a:ext cx="3129423" cy="418666"/>
              </a:xfrm>
              <a:prstGeom prst="flowChartProcess">
                <a:avLst/>
              </a:prstGeom>
              <a:solidFill>
                <a:srgbClr val="7030A0"/>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Host OS</a:t>
                </a:r>
              </a:p>
            </p:txBody>
          </p:sp>
          <p:sp>
            <p:nvSpPr>
              <p:cNvPr id="46" name="Flowchart: Process 66">
                <a:extLst>
                  <a:ext uri="{FF2B5EF4-FFF2-40B4-BE49-F238E27FC236}">
                    <a16:creationId xmlns:a16="http://schemas.microsoft.com/office/drawing/2014/main" id="{8FD953FA-086D-4387-A80D-B0FD090D8E32}"/>
                  </a:ext>
                </a:extLst>
              </p:cNvPr>
              <p:cNvSpPr/>
              <p:nvPr/>
            </p:nvSpPr>
            <p:spPr>
              <a:xfrm>
                <a:off x="1524217" y="3200384"/>
                <a:ext cx="3129423" cy="418666"/>
              </a:xfrm>
              <a:prstGeom prst="flowChartProcess">
                <a:avLst/>
              </a:prstGeom>
              <a:solidFill>
                <a:srgbClr val="F389AF">
                  <a:lumMod val="25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Server</a:t>
                </a:r>
              </a:p>
            </p:txBody>
          </p:sp>
          <p:sp>
            <p:nvSpPr>
              <p:cNvPr id="47" name="Rectangle 46">
                <a:extLst>
                  <a:ext uri="{FF2B5EF4-FFF2-40B4-BE49-F238E27FC236}">
                    <a16:creationId xmlns:a16="http://schemas.microsoft.com/office/drawing/2014/main" id="{C62AAB88-AC57-43D9-AD29-5389F2816493}"/>
                  </a:ext>
                </a:extLst>
              </p:cNvPr>
              <p:cNvSpPr/>
              <p:nvPr/>
            </p:nvSpPr>
            <p:spPr>
              <a:xfrm>
                <a:off x="1510626" y="2363989"/>
                <a:ext cx="840120" cy="400955"/>
              </a:xfrm>
              <a:prstGeom prst="rect">
                <a:avLst/>
              </a:prstGeom>
              <a:solidFill>
                <a:srgbClr val="8CC63F"/>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100" kern="0" dirty="0">
                    <a:solidFill>
                      <a:srgbClr val="FFFFFF"/>
                    </a:solidFill>
                    <a:latin typeface="Avenir Next" charset="0"/>
                    <a:ea typeface="Avenir Next" charset="0"/>
                    <a:cs typeface="Avenir Next" charset="0"/>
                  </a:rPr>
                  <a:t>Bins/Libs</a:t>
                </a: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200" kern="0" dirty="0">
                  <a:solidFill>
                    <a:srgbClr val="FFFFFF"/>
                  </a:solidFill>
                  <a:latin typeface="Avenir Next" charset="0"/>
                  <a:ea typeface="Avenir Next" charset="0"/>
                  <a:cs typeface="Avenir Next" charset="0"/>
                </a:endParaRPr>
              </a:p>
            </p:txBody>
          </p:sp>
          <p:sp>
            <p:nvSpPr>
              <p:cNvPr id="48" name="Rectangle 47">
                <a:extLst>
                  <a:ext uri="{FF2B5EF4-FFF2-40B4-BE49-F238E27FC236}">
                    <a16:creationId xmlns:a16="http://schemas.microsoft.com/office/drawing/2014/main" id="{69FC8D86-0E30-47AB-8F6E-590159DA3430}"/>
                  </a:ext>
                </a:extLst>
              </p:cNvPr>
              <p:cNvSpPr/>
              <p:nvPr/>
            </p:nvSpPr>
            <p:spPr>
              <a:xfrm>
                <a:off x="1516076"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A</a:t>
                </a:r>
              </a:p>
            </p:txBody>
          </p:sp>
          <p:sp>
            <p:nvSpPr>
              <p:cNvPr id="49" name="Rectangle 48">
                <a:extLst>
                  <a:ext uri="{FF2B5EF4-FFF2-40B4-BE49-F238E27FC236}">
                    <a16:creationId xmlns:a16="http://schemas.microsoft.com/office/drawing/2014/main" id="{B179CF60-3082-4361-82C9-5C7CCD7E4ABD}"/>
                  </a:ext>
                </a:extLst>
              </p:cNvPr>
              <p:cNvSpPr/>
              <p:nvPr/>
            </p:nvSpPr>
            <p:spPr>
              <a:xfrm>
                <a:off x="2394068" y="2366500"/>
                <a:ext cx="1778834" cy="391655"/>
              </a:xfrm>
              <a:prstGeom prst="rect">
                <a:avLst/>
              </a:prstGeom>
              <a:solidFill>
                <a:srgbClr val="B8471B"/>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200" kern="0" dirty="0">
                    <a:solidFill>
                      <a:srgbClr val="FFFFFF"/>
                    </a:solidFill>
                    <a:latin typeface="Avenir Next" charset="0"/>
                    <a:ea typeface="Avenir Next" charset="0"/>
                    <a:cs typeface="Avenir Next" charset="0"/>
                  </a:rPr>
                  <a:t>Bins/Libs</a:t>
                </a: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p:txBody>
          </p:sp>
          <p:sp>
            <p:nvSpPr>
              <p:cNvPr id="50" name="Rectangle 49">
                <a:extLst>
                  <a:ext uri="{FF2B5EF4-FFF2-40B4-BE49-F238E27FC236}">
                    <a16:creationId xmlns:a16="http://schemas.microsoft.com/office/drawing/2014/main" id="{14F7CB05-898E-460A-B5BC-19E2F5678ADA}"/>
                  </a:ext>
                </a:extLst>
              </p:cNvPr>
              <p:cNvSpPr/>
              <p:nvPr/>
            </p:nvSpPr>
            <p:spPr>
              <a:xfrm>
                <a:off x="2401465"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B</a:t>
                </a:r>
              </a:p>
            </p:txBody>
          </p:sp>
          <p:sp>
            <p:nvSpPr>
              <p:cNvPr id="51" name="Rectangle 50">
                <a:extLst>
                  <a:ext uri="{FF2B5EF4-FFF2-40B4-BE49-F238E27FC236}">
                    <a16:creationId xmlns:a16="http://schemas.microsoft.com/office/drawing/2014/main" id="{891A0376-683C-4448-BE1A-E4B8B9C066A4}"/>
                  </a:ext>
                </a:extLst>
              </p:cNvPr>
              <p:cNvSpPr/>
              <p:nvPr/>
            </p:nvSpPr>
            <p:spPr>
              <a:xfrm>
                <a:off x="2858227" y="1350033"/>
                <a:ext cx="372065" cy="966295"/>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B’</a:t>
                </a:r>
              </a:p>
            </p:txBody>
          </p:sp>
          <p:sp>
            <p:nvSpPr>
              <p:cNvPr id="52" name="Rectangle 51">
                <a:extLst>
                  <a:ext uri="{FF2B5EF4-FFF2-40B4-BE49-F238E27FC236}">
                    <a16:creationId xmlns:a16="http://schemas.microsoft.com/office/drawing/2014/main" id="{43FFEFE3-720C-4886-8CB8-C7A99E87DECE}"/>
                  </a:ext>
                </a:extLst>
              </p:cNvPr>
              <p:cNvSpPr/>
              <p:nvPr/>
            </p:nvSpPr>
            <p:spPr>
              <a:xfrm>
                <a:off x="3322883" y="1352835"/>
                <a:ext cx="372065" cy="967230"/>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B’</a:t>
                </a:r>
              </a:p>
            </p:txBody>
          </p:sp>
          <p:sp>
            <p:nvSpPr>
              <p:cNvPr id="68" name="Rectangle 67">
                <a:extLst>
                  <a:ext uri="{FF2B5EF4-FFF2-40B4-BE49-F238E27FC236}">
                    <a16:creationId xmlns:a16="http://schemas.microsoft.com/office/drawing/2014/main" id="{04219A9A-E740-41B1-9F4F-B2C4967C5CBA}"/>
                  </a:ext>
                </a:extLst>
              </p:cNvPr>
              <p:cNvSpPr/>
              <p:nvPr/>
            </p:nvSpPr>
            <p:spPr>
              <a:xfrm>
                <a:off x="3779646" y="1350033"/>
                <a:ext cx="372914" cy="966299"/>
              </a:xfrm>
              <a:prstGeom prst="rect">
                <a:avLst/>
              </a:prstGeom>
              <a:solidFill>
                <a:srgbClr val="008ABF"/>
              </a:solidFill>
              <a:ln w="38100" cap="flat" cmpd="sng" algn="ctr">
                <a:solidFill>
                  <a:srgbClr val="000000"/>
                </a:solidFill>
                <a:prstDash val="solid"/>
                <a:miter lim="800000"/>
              </a:ln>
              <a:effectLst/>
            </p:spPr>
            <p:txBody>
              <a:bodyPr vert="vert" anchor="ctr"/>
              <a:lstStyle/>
              <a:p>
                <a:pPr algn="ctr" defTabSz="914415" eaLnBrk="1" fontAlgn="auto" hangingPunct="1">
                  <a:spcBef>
                    <a:spcPts val="0"/>
                  </a:spcBef>
                  <a:spcAft>
                    <a:spcPts val="0"/>
                  </a:spcAft>
                  <a:defRPr/>
                </a:pPr>
                <a:r>
                  <a:rPr lang="en-US" sz="1400" kern="0" dirty="0">
                    <a:solidFill>
                      <a:srgbClr val="FFFFFF"/>
                    </a:solidFill>
                    <a:latin typeface="Avenir Next" charset="0"/>
                    <a:ea typeface="Avenir Next" charset="0"/>
                    <a:cs typeface="Avenir Next" charset="0"/>
                  </a:rPr>
                  <a:t>App B’</a:t>
                </a:r>
              </a:p>
            </p:txBody>
          </p:sp>
          <p:sp>
            <p:nvSpPr>
              <p:cNvPr id="69" name="Left Brace 68">
                <a:extLst>
                  <a:ext uri="{FF2B5EF4-FFF2-40B4-BE49-F238E27FC236}">
                    <a16:creationId xmlns:a16="http://schemas.microsoft.com/office/drawing/2014/main" id="{11FAA01E-E153-4C45-A2C2-11B5F254BACF}"/>
                  </a:ext>
                </a:extLst>
              </p:cNvPr>
              <p:cNvSpPr/>
              <p:nvPr/>
            </p:nvSpPr>
            <p:spPr>
              <a:xfrm>
                <a:off x="1142808" y="1350033"/>
                <a:ext cx="328743" cy="1409255"/>
              </a:xfrm>
              <a:prstGeom prst="leftBrace">
                <a:avLst/>
              </a:prstGeom>
              <a:noFill/>
              <a:ln w="6350" cap="flat" cmpd="sng" algn="ctr">
                <a:solidFill>
                  <a:srgbClr val="008ABF"/>
                </a:solidFill>
                <a:prstDash val="solid"/>
                <a:miter lim="800000"/>
              </a:ln>
              <a:effectLst/>
            </p:spPr>
            <p:txBody>
              <a:bodyPr anchor="ctr"/>
              <a:lstStyle/>
              <a:p>
                <a:pPr algn="ctr" defTabSz="914415" eaLnBrk="1" fontAlgn="auto" hangingPunct="1">
                  <a:spcBef>
                    <a:spcPts val="0"/>
                  </a:spcBef>
                  <a:spcAft>
                    <a:spcPts val="0"/>
                  </a:spcAft>
                  <a:defRPr/>
                </a:pPr>
                <a:endParaRPr lang="en-US" sz="1400" kern="0">
                  <a:solidFill>
                    <a:srgbClr val="000000"/>
                  </a:solidFill>
                  <a:latin typeface="Avenir Next" charset="0"/>
                  <a:ea typeface="Avenir Next" charset="0"/>
                  <a:cs typeface="Avenir Next" charset="0"/>
                </a:endParaRPr>
              </a:p>
            </p:txBody>
          </p:sp>
          <p:sp>
            <p:nvSpPr>
              <p:cNvPr id="70" name="TextBox 38">
                <a:extLst>
                  <a:ext uri="{FF2B5EF4-FFF2-40B4-BE49-F238E27FC236}">
                    <a16:creationId xmlns:a16="http://schemas.microsoft.com/office/drawing/2014/main" id="{115AEB24-D08E-4C07-9DFA-2D83B3990E1A}"/>
                  </a:ext>
                </a:extLst>
              </p:cNvPr>
              <p:cNvSpPr txBox="1">
                <a:spLocks noChangeArrowheads="1"/>
              </p:cNvSpPr>
              <p:nvPr/>
            </p:nvSpPr>
            <p:spPr bwMode="auto">
              <a:xfrm>
                <a:off x="52947" y="1964243"/>
                <a:ext cx="1095129" cy="3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15" eaLnBrk="1" fontAlgn="auto" hangingPunct="1">
                  <a:spcBef>
                    <a:spcPts val="0"/>
                  </a:spcBef>
                  <a:spcAft>
                    <a:spcPts val="0"/>
                  </a:spcAft>
                  <a:defRPr/>
                </a:pPr>
                <a:r>
                  <a:rPr lang="en-US" altLang="en-US" sz="1600" b="1" kern="0" dirty="0">
                    <a:solidFill>
                      <a:srgbClr val="0B427B"/>
                    </a:solidFill>
                    <a:latin typeface="Avenir Next" charset="0"/>
                    <a:ea typeface="Avenir Next" charset="0"/>
                    <a:cs typeface="Avenir Next" charset="0"/>
                  </a:rPr>
                  <a:t>Container</a:t>
                </a:r>
              </a:p>
            </p:txBody>
          </p:sp>
        </p:grpSp>
        <p:sp>
          <p:nvSpPr>
            <p:cNvPr id="71" name="Rectangle 70">
              <a:extLst>
                <a:ext uri="{FF2B5EF4-FFF2-40B4-BE49-F238E27FC236}">
                  <a16:creationId xmlns:a16="http://schemas.microsoft.com/office/drawing/2014/main" id="{D7E5E6EA-C7D9-4C91-A48A-0ECFF0DCD705}"/>
                </a:ext>
              </a:extLst>
            </p:cNvPr>
            <p:cNvSpPr/>
            <p:nvPr/>
          </p:nvSpPr>
          <p:spPr bwMode="auto">
            <a:xfrm rot="5400000">
              <a:off x="8967665" y="3733390"/>
              <a:ext cx="1953571" cy="440088"/>
            </a:xfrm>
            <a:prstGeom prst="rect">
              <a:avLst/>
            </a:prstGeom>
            <a:solidFill>
              <a:schemeClr val="bg1">
                <a:lumMod val="65000"/>
              </a:scheme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r>
                <a:rPr lang="en-US" sz="1200" kern="0" dirty="0">
                  <a:solidFill>
                    <a:srgbClr val="FFFFFF"/>
                  </a:solidFill>
                  <a:latin typeface="Avenir Next" charset="0"/>
                  <a:ea typeface="Avenir Next" charset="0"/>
                  <a:cs typeface="Avenir Next" charset="0"/>
                </a:rPr>
                <a:t>Docker Engine</a:t>
              </a: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a:p>
              <a:pPr algn="ctr" defTabSz="914415" eaLnBrk="1" fontAlgn="auto" hangingPunct="1">
                <a:spcBef>
                  <a:spcPts val="0"/>
                </a:spcBef>
                <a:spcAft>
                  <a:spcPts val="0"/>
                </a:spcAft>
                <a:defRPr/>
              </a:pPr>
              <a:endParaRPr lang="en-US" sz="1400" kern="0" dirty="0">
                <a:solidFill>
                  <a:srgbClr val="FFFFFF"/>
                </a:solidFill>
                <a:latin typeface="Avenir Next" charset="0"/>
                <a:ea typeface="Avenir Next" charset="0"/>
                <a:cs typeface="Avenir Next" charset="0"/>
              </a:endParaRPr>
            </a:p>
          </p:txBody>
        </p:sp>
      </p:grpSp>
      <p:sp>
        <p:nvSpPr>
          <p:cNvPr id="53" name="Content Placeholder 25">
            <a:extLst>
              <a:ext uri="{FF2B5EF4-FFF2-40B4-BE49-F238E27FC236}">
                <a16:creationId xmlns:a16="http://schemas.microsoft.com/office/drawing/2014/main" id="{E7EB93A0-388D-554F-BE1D-2DF27B60952D}"/>
              </a:ext>
            </a:extLst>
          </p:cNvPr>
          <p:cNvSpPr txBox="1">
            <a:spLocks/>
          </p:cNvSpPr>
          <p:nvPr/>
        </p:nvSpPr>
        <p:spPr bwMode="gray">
          <a:xfrm>
            <a:off x="5912691" y="5175009"/>
            <a:ext cx="5748276" cy="161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altLang="en-US" sz="2000" b="1" dirty="0">
                <a:solidFill>
                  <a:srgbClr val="0B427B"/>
                </a:solidFill>
              </a:rPr>
              <a:t>Simple Fact:</a:t>
            </a:r>
          </a:p>
          <a:p>
            <a:pPr marL="0" indent="0" defTabSz="896684">
              <a:buNone/>
              <a:defRPr/>
            </a:pPr>
            <a:r>
              <a:rPr lang="en-US" altLang="en-US" sz="2000" dirty="0">
                <a:solidFill>
                  <a:srgbClr val="0B427B"/>
                </a:solidFill>
              </a:rPr>
              <a:t>A container is </a:t>
            </a:r>
            <a:r>
              <a:rPr lang="en-US" altLang="en-US" sz="2000" b="1" i="1" dirty="0">
                <a:solidFill>
                  <a:srgbClr val="FF0000"/>
                </a:solidFill>
              </a:rPr>
              <a:t>just a process / service </a:t>
            </a:r>
            <a:r>
              <a:rPr lang="en-US" altLang="en-US" sz="2000" dirty="0">
                <a:solidFill>
                  <a:srgbClr val="0B427B"/>
                </a:solidFill>
              </a:rPr>
              <a:t>running on the host machine and </a:t>
            </a:r>
            <a:r>
              <a:rPr lang="en-US" altLang="en-US" sz="2000" b="1" i="1" dirty="0">
                <a:solidFill>
                  <a:srgbClr val="FF0000"/>
                </a:solidFill>
              </a:rPr>
              <a:t>managed by the Docker Engine</a:t>
            </a:r>
          </a:p>
        </p:txBody>
      </p:sp>
    </p:spTree>
    <p:extLst>
      <p:ext uri="{BB962C8B-B14F-4D97-AF65-F5344CB8AC3E}">
        <p14:creationId xmlns:p14="http://schemas.microsoft.com/office/powerpoint/2010/main" val="327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4E7B0E-F0D0-4869-9BC6-D1D869550ECF}"/>
              </a:ext>
            </a:extLst>
          </p:cNvPr>
          <p:cNvSpPr>
            <a:spLocks noGrp="1"/>
          </p:cNvSpPr>
          <p:nvPr>
            <p:ph type="body" sz="quarter" idx="10"/>
          </p:nvPr>
        </p:nvSpPr>
        <p:spPr/>
        <p:txBody>
          <a:bodyPr/>
          <a:lstStyle/>
          <a:p>
            <a:r>
              <a:rPr lang="en-US" dirty="0"/>
              <a:t>Dev vs. Ops</a:t>
            </a:r>
          </a:p>
        </p:txBody>
      </p:sp>
      <p:graphicFrame>
        <p:nvGraphicFramePr>
          <p:cNvPr id="79" name="Content Placeholder 6">
            <a:extLst>
              <a:ext uri="{FF2B5EF4-FFF2-40B4-BE49-F238E27FC236}">
                <a16:creationId xmlns:a16="http://schemas.microsoft.com/office/drawing/2014/main" id="{F3A5E7B4-2053-4ED3-902D-52FA78F0FECA}"/>
              </a:ext>
            </a:extLst>
          </p:cNvPr>
          <p:cNvGraphicFramePr>
            <a:graphicFrameLocks/>
          </p:cNvGraphicFramePr>
          <p:nvPr>
            <p:extLst>
              <p:ext uri="{D42A27DB-BD31-4B8C-83A1-F6EECF244321}">
                <p14:modId xmlns:p14="http://schemas.microsoft.com/office/powerpoint/2010/main" val="2681125766"/>
              </p:ext>
            </p:extLst>
          </p:nvPr>
        </p:nvGraphicFramePr>
        <p:xfrm>
          <a:off x="255587" y="1169988"/>
          <a:ext cx="5675602" cy="4346315"/>
        </p:xfrm>
        <a:graphic>
          <a:graphicData uri="http://schemas.openxmlformats.org/drawingml/2006/table">
            <a:tbl>
              <a:tblPr firstRow="1"/>
              <a:tblGrid>
                <a:gridCol w="2837801">
                  <a:extLst>
                    <a:ext uri="{9D8B030D-6E8A-4147-A177-3AD203B41FA5}">
                      <a16:colId xmlns:a16="http://schemas.microsoft.com/office/drawing/2014/main" val="20000"/>
                    </a:ext>
                  </a:extLst>
                </a:gridCol>
                <a:gridCol w="2837801">
                  <a:extLst>
                    <a:ext uri="{9D8B030D-6E8A-4147-A177-3AD203B41FA5}">
                      <a16:colId xmlns:a16="http://schemas.microsoft.com/office/drawing/2014/main" val="20001"/>
                    </a:ext>
                  </a:extLst>
                </a:gridCol>
              </a:tblGrid>
              <a:tr h="584538">
                <a:tc>
                  <a:txBody>
                    <a:bodyPr/>
                    <a:lstStyle>
                      <a:lvl1pPr marL="0" algn="l" defTabSz="914126" rtl="0" eaLnBrk="1" latinLnBrk="0" hangingPunct="1">
                        <a:defRPr sz="1799" b="1" kern="1200">
                          <a:solidFill>
                            <a:schemeClr val="bg1"/>
                          </a:solidFill>
                          <a:latin typeface="Arial"/>
                        </a:defRPr>
                      </a:lvl1pPr>
                      <a:lvl2pPr marL="457063" algn="l" defTabSz="914126" rtl="0" eaLnBrk="1" latinLnBrk="0" hangingPunct="1">
                        <a:defRPr sz="1799" b="1" kern="1200">
                          <a:solidFill>
                            <a:schemeClr val="bg1"/>
                          </a:solidFill>
                          <a:latin typeface="Arial"/>
                        </a:defRPr>
                      </a:lvl2pPr>
                      <a:lvl3pPr marL="914126" algn="l" defTabSz="914126" rtl="0" eaLnBrk="1" latinLnBrk="0" hangingPunct="1">
                        <a:defRPr sz="1799" b="1" kern="1200">
                          <a:solidFill>
                            <a:schemeClr val="bg1"/>
                          </a:solidFill>
                          <a:latin typeface="Arial"/>
                        </a:defRPr>
                      </a:lvl3pPr>
                      <a:lvl4pPr marL="1371189" algn="l" defTabSz="914126" rtl="0" eaLnBrk="1" latinLnBrk="0" hangingPunct="1">
                        <a:defRPr sz="1799" b="1" kern="1200">
                          <a:solidFill>
                            <a:schemeClr val="bg1"/>
                          </a:solidFill>
                          <a:latin typeface="Arial"/>
                        </a:defRPr>
                      </a:lvl4pPr>
                      <a:lvl5pPr marL="1828251" algn="l" defTabSz="914126" rtl="0" eaLnBrk="1" latinLnBrk="0" hangingPunct="1">
                        <a:defRPr sz="1799" b="1" kern="1200">
                          <a:solidFill>
                            <a:schemeClr val="bg1"/>
                          </a:solidFill>
                          <a:latin typeface="Arial"/>
                        </a:defRPr>
                      </a:lvl5pPr>
                      <a:lvl6pPr marL="2285314" algn="l" defTabSz="914126" rtl="0" eaLnBrk="1" latinLnBrk="0" hangingPunct="1">
                        <a:defRPr sz="1799" b="1" kern="1200">
                          <a:solidFill>
                            <a:schemeClr val="bg1"/>
                          </a:solidFill>
                          <a:latin typeface="Arial"/>
                        </a:defRPr>
                      </a:lvl6pPr>
                      <a:lvl7pPr marL="2742377" algn="l" defTabSz="914126" rtl="0" eaLnBrk="1" latinLnBrk="0" hangingPunct="1">
                        <a:defRPr sz="1799" b="1" kern="1200">
                          <a:solidFill>
                            <a:schemeClr val="bg1"/>
                          </a:solidFill>
                          <a:latin typeface="Arial"/>
                        </a:defRPr>
                      </a:lvl7pPr>
                      <a:lvl8pPr marL="3199440" algn="l" defTabSz="914126" rtl="0" eaLnBrk="1" latinLnBrk="0" hangingPunct="1">
                        <a:defRPr sz="1799" b="1" kern="1200">
                          <a:solidFill>
                            <a:schemeClr val="bg1"/>
                          </a:solidFill>
                          <a:latin typeface="Arial"/>
                        </a:defRPr>
                      </a:lvl8pPr>
                      <a:lvl9pPr marL="3656503" algn="l" defTabSz="914126" rtl="0" eaLnBrk="1" latinLnBrk="0" hangingPunct="1">
                        <a:defRPr sz="1799" b="1" kern="1200">
                          <a:solidFill>
                            <a:schemeClr val="bg1"/>
                          </a:solidFill>
                          <a:latin typeface="Arial"/>
                        </a:defRPr>
                      </a:lvl9pPr>
                    </a:lstStyle>
                    <a:p>
                      <a:pPr algn="ctr"/>
                      <a:r>
                        <a:rPr lang="en-US" sz="3200" dirty="0"/>
                        <a:t>Dev</a:t>
                      </a:r>
                    </a:p>
                  </a:txBody>
                  <a:tcPr marL="86617" marR="86617">
                    <a:lnL w="6350" cap="flat" cmpd="sng" algn="ctr">
                      <a:solidFill>
                        <a:srgbClr val="008ABF"/>
                      </a:solidFill>
                      <a:prstDash val="solid"/>
                      <a:miter lim="800000"/>
                    </a:lnL>
                    <a:lnR w="12700" cap="flat" cmpd="sng" algn="ctr">
                      <a:solidFill>
                        <a:srgbClr val="000000"/>
                      </a:solidFill>
                      <a:prstDash val="solid"/>
                      <a:round/>
                      <a:headEnd type="none" w="med" len="med"/>
                      <a:tailEnd type="none" w="med" len="med"/>
                    </a:lnR>
                    <a:lnT w="6350" cap="flat" cmpd="sng" algn="ctr">
                      <a:solidFill>
                        <a:srgbClr val="008ABF"/>
                      </a:solidFill>
                      <a:prstDash val="solid"/>
                      <a:miter lim="800000"/>
                    </a:lnT>
                    <a:lnB>
                      <a:noFill/>
                    </a:lnB>
                    <a:lnTlToBr w="12700" cmpd="sng">
                      <a:noFill/>
                      <a:prstDash val="solid"/>
                    </a:lnTlToBr>
                    <a:lnBlToTr w="12700" cmpd="sng">
                      <a:noFill/>
                      <a:prstDash val="solid"/>
                    </a:lnBlToTr>
                    <a:solidFill>
                      <a:srgbClr val="008ABF"/>
                    </a:solidFill>
                  </a:tcPr>
                </a:tc>
                <a:tc>
                  <a:txBody>
                    <a:bodyPr/>
                    <a:lstStyle>
                      <a:lvl1pPr marL="0" algn="l" defTabSz="914126" rtl="0" eaLnBrk="1" latinLnBrk="0" hangingPunct="1">
                        <a:defRPr sz="1799" b="1" kern="1200">
                          <a:solidFill>
                            <a:schemeClr val="bg1"/>
                          </a:solidFill>
                          <a:latin typeface="Arial"/>
                        </a:defRPr>
                      </a:lvl1pPr>
                      <a:lvl2pPr marL="457063" algn="l" defTabSz="914126" rtl="0" eaLnBrk="1" latinLnBrk="0" hangingPunct="1">
                        <a:defRPr sz="1799" b="1" kern="1200">
                          <a:solidFill>
                            <a:schemeClr val="bg1"/>
                          </a:solidFill>
                          <a:latin typeface="Arial"/>
                        </a:defRPr>
                      </a:lvl2pPr>
                      <a:lvl3pPr marL="914126" algn="l" defTabSz="914126" rtl="0" eaLnBrk="1" latinLnBrk="0" hangingPunct="1">
                        <a:defRPr sz="1799" b="1" kern="1200">
                          <a:solidFill>
                            <a:schemeClr val="bg1"/>
                          </a:solidFill>
                          <a:latin typeface="Arial"/>
                        </a:defRPr>
                      </a:lvl3pPr>
                      <a:lvl4pPr marL="1371189" algn="l" defTabSz="914126" rtl="0" eaLnBrk="1" latinLnBrk="0" hangingPunct="1">
                        <a:defRPr sz="1799" b="1" kern="1200">
                          <a:solidFill>
                            <a:schemeClr val="bg1"/>
                          </a:solidFill>
                          <a:latin typeface="Arial"/>
                        </a:defRPr>
                      </a:lvl4pPr>
                      <a:lvl5pPr marL="1828251" algn="l" defTabSz="914126" rtl="0" eaLnBrk="1" latinLnBrk="0" hangingPunct="1">
                        <a:defRPr sz="1799" b="1" kern="1200">
                          <a:solidFill>
                            <a:schemeClr val="bg1"/>
                          </a:solidFill>
                          <a:latin typeface="Arial"/>
                        </a:defRPr>
                      </a:lvl5pPr>
                      <a:lvl6pPr marL="2285314" algn="l" defTabSz="914126" rtl="0" eaLnBrk="1" latinLnBrk="0" hangingPunct="1">
                        <a:defRPr sz="1799" b="1" kern="1200">
                          <a:solidFill>
                            <a:schemeClr val="bg1"/>
                          </a:solidFill>
                          <a:latin typeface="Arial"/>
                        </a:defRPr>
                      </a:lvl6pPr>
                      <a:lvl7pPr marL="2742377" algn="l" defTabSz="914126" rtl="0" eaLnBrk="1" latinLnBrk="0" hangingPunct="1">
                        <a:defRPr sz="1799" b="1" kern="1200">
                          <a:solidFill>
                            <a:schemeClr val="bg1"/>
                          </a:solidFill>
                          <a:latin typeface="Arial"/>
                        </a:defRPr>
                      </a:lvl7pPr>
                      <a:lvl8pPr marL="3199440" algn="l" defTabSz="914126" rtl="0" eaLnBrk="1" latinLnBrk="0" hangingPunct="1">
                        <a:defRPr sz="1799" b="1" kern="1200">
                          <a:solidFill>
                            <a:schemeClr val="bg1"/>
                          </a:solidFill>
                          <a:latin typeface="Arial"/>
                        </a:defRPr>
                      </a:lvl8pPr>
                      <a:lvl9pPr marL="3656503" algn="l" defTabSz="914126" rtl="0" eaLnBrk="1" latinLnBrk="0" hangingPunct="1">
                        <a:defRPr sz="1799" b="1" kern="1200">
                          <a:solidFill>
                            <a:schemeClr val="bg1"/>
                          </a:solidFill>
                          <a:latin typeface="Arial"/>
                        </a:defRPr>
                      </a:lvl9pPr>
                    </a:lstStyle>
                    <a:p>
                      <a:pPr algn="ctr"/>
                      <a:r>
                        <a:rPr lang="en-US" sz="3200" dirty="0"/>
                        <a:t>Ops</a:t>
                      </a:r>
                    </a:p>
                  </a:txBody>
                  <a:tcPr marL="86617" marR="86617">
                    <a:lnL w="12700" cap="flat" cmpd="sng" algn="ctr">
                      <a:solidFill>
                        <a:srgbClr val="000000"/>
                      </a:solidFill>
                      <a:prstDash val="solid"/>
                      <a:round/>
                      <a:headEnd type="none" w="med" len="med"/>
                      <a:tailEnd type="none" w="med" len="med"/>
                    </a:lnL>
                    <a:lnR w="6350" cap="flat" cmpd="sng" algn="ctr">
                      <a:solidFill>
                        <a:srgbClr val="008ABF"/>
                      </a:solidFill>
                      <a:prstDash val="solid"/>
                      <a:miter lim="800000"/>
                    </a:lnR>
                    <a:lnT w="6350" cap="flat" cmpd="sng" algn="ctr">
                      <a:solidFill>
                        <a:srgbClr val="008ABF"/>
                      </a:solidFill>
                      <a:prstDash val="solid"/>
                      <a:miter lim="800000"/>
                    </a:lnT>
                    <a:lnB>
                      <a:noFill/>
                    </a:lnB>
                    <a:lnTlToBr w="12700" cmpd="sng">
                      <a:noFill/>
                      <a:prstDash val="solid"/>
                    </a:lnTlToBr>
                    <a:lnBlToTr w="12700" cmpd="sng">
                      <a:noFill/>
                      <a:prstDash val="solid"/>
                    </a:lnBlToTr>
                    <a:solidFill>
                      <a:srgbClr val="008ABF"/>
                    </a:solidFill>
                  </a:tcPr>
                </a:tc>
                <a:extLst>
                  <a:ext uri="{0D108BD9-81ED-4DB2-BD59-A6C34878D82A}">
                    <a16:rowId xmlns:a16="http://schemas.microsoft.com/office/drawing/2014/main" val="10000"/>
                  </a:ext>
                </a:extLst>
              </a:tr>
              <a:tr h="2146336">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charset="0"/>
                        <a:buChar char="•"/>
                      </a:pPr>
                      <a:endParaRPr lang="en-GB" sz="2000" b="1" dirty="0">
                        <a:solidFill>
                          <a:schemeClr val="tx1"/>
                        </a:solidFill>
                      </a:endParaRPr>
                    </a:p>
                  </a:txBody>
                  <a:tcPr marL="86617" marR="86617">
                    <a:lnL w="6350" cap="flat" cmpd="sng" algn="ctr">
                      <a:noFill/>
                      <a:prstDash val="solid"/>
                      <a:miter lim="800000"/>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panose="020B0604020202020204" pitchFamily="34" charset="0"/>
                        <a:buChar char="•"/>
                        <a:defRPr/>
                      </a:pPr>
                      <a:endParaRPr lang="en-GB" sz="2000" b="0" dirty="0">
                        <a:solidFill>
                          <a:schemeClr val="tx2"/>
                        </a:solidFill>
                        <a:cs typeface="Arial" panose="020B0604020202020204" pitchFamily="34" charset="0"/>
                      </a:endParaRPr>
                    </a:p>
                  </a:txBody>
                  <a:tcPr marL="86617" marR="86617">
                    <a:lnL w="12700" cap="flat" cmpd="sng" algn="ctr">
                      <a:solidFill>
                        <a:srgbClr val="000000"/>
                      </a:solidFill>
                      <a:prstDash val="solid"/>
                      <a:round/>
                      <a:headEnd type="none" w="med" len="med"/>
                      <a:tailEnd type="none" w="med" len="med"/>
                    </a:lnL>
                    <a:lnR w="6350" cap="flat" cmpd="sng" algn="ctr">
                      <a:noFill/>
                      <a:prstDash val="solid"/>
                      <a:miter lim="800000"/>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15441">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charset="0"/>
                        <a:buChar char="•"/>
                      </a:pPr>
                      <a:r>
                        <a:rPr lang="en-GB" sz="2000" b="1" dirty="0">
                          <a:solidFill>
                            <a:srgbClr val="0B427B"/>
                          </a:solidFill>
                        </a:rPr>
                        <a:t>Code</a:t>
                      </a:r>
                    </a:p>
                    <a:p>
                      <a:pPr marL="214313" indent="-214313">
                        <a:buFont typeface="Arial" charset="0"/>
                        <a:buChar char="•"/>
                      </a:pPr>
                      <a:r>
                        <a:rPr lang="en-GB" sz="2000" b="1" dirty="0">
                          <a:solidFill>
                            <a:srgbClr val="0B427B"/>
                          </a:solidFill>
                        </a:rPr>
                        <a:t>Libraries</a:t>
                      </a:r>
                    </a:p>
                    <a:p>
                      <a:pPr marL="214313" indent="-214313">
                        <a:buFont typeface="Arial" charset="0"/>
                        <a:buChar char="•"/>
                      </a:pPr>
                      <a:r>
                        <a:rPr lang="en-GB" sz="2000" b="1" dirty="0">
                          <a:solidFill>
                            <a:srgbClr val="0B427B"/>
                          </a:solidFill>
                        </a:rPr>
                        <a:t>Configuration</a:t>
                      </a:r>
                    </a:p>
                    <a:p>
                      <a:pPr marL="214313" indent="-214313">
                        <a:buFont typeface="Arial" charset="0"/>
                        <a:buChar char="•"/>
                      </a:pPr>
                      <a:r>
                        <a:rPr lang="en-GB" sz="2000" b="1" dirty="0">
                          <a:solidFill>
                            <a:srgbClr val="0B427B"/>
                          </a:solidFill>
                        </a:rPr>
                        <a:t>Server runtime</a:t>
                      </a:r>
                    </a:p>
                    <a:p>
                      <a:pPr marL="214313" indent="-214313">
                        <a:buFont typeface="Arial" charset="0"/>
                        <a:buChar char="•"/>
                      </a:pPr>
                      <a:r>
                        <a:rPr lang="en-GB" sz="2000" b="1" dirty="0">
                          <a:solidFill>
                            <a:srgbClr val="0B427B"/>
                          </a:solidFill>
                        </a:rPr>
                        <a:t>OS</a:t>
                      </a:r>
                    </a:p>
                  </a:txBody>
                  <a:tcPr marL="86617" marR="86617">
                    <a:lnL w="6350" cap="flat" cmpd="sng" algn="ctr">
                      <a:noFill/>
                      <a:prstDash val="solid"/>
                      <a:miter lim="800000"/>
                    </a:lnL>
                    <a:lnR w="12700" cap="flat" cmpd="sng" algn="ctr">
                      <a:solidFill>
                        <a:srgbClr val="000000"/>
                      </a:solidFill>
                      <a:prstDash val="solid"/>
                      <a:round/>
                      <a:headEnd type="none" w="med" len="med"/>
                      <a:tailEnd type="none" w="med" len="med"/>
                    </a:lnR>
                    <a:lnT>
                      <a:noFill/>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914126" rtl="0" eaLnBrk="1" latinLnBrk="0" hangingPunct="1">
                        <a:defRPr sz="1799" kern="1200">
                          <a:solidFill>
                            <a:schemeClr val="tx1"/>
                          </a:solidFill>
                          <a:latin typeface="Arial"/>
                        </a:defRPr>
                      </a:lvl1pPr>
                      <a:lvl2pPr marL="457063" algn="l" defTabSz="914126" rtl="0" eaLnBrk="1" latinLnBrk="0" hangingPunct="1">
                        <a:defRPr sz="1799" kern="1200">
                          <a:solidFill>
                            <a:schemeClr val="tx1"/>
                          </a:solidFill>
                          <a:latin typeface="Arial"/>
                        </a:defRPr>
                      </a:lvl2pPr>
                      <a:lvl3pPr marL="914126" algn="l" defTabSz="914126" rtl="0" eaLnBrk="1" latinLnBrk="0" hangingPunct="1">
                        <a:defRPr sz="1799" kern="1200">
                          <a:solidFill>
                            <a:schemeClr val="tx1"/>
                          </a:solidFill>
                          <a:latin typeface="Arial"/>
                        </a:defRPr>
                      </a:lvl3pPr>
                      <a:lvl4pPr marL="1371189" algn="l" defTabSz="914126" rtl="0" eaLnBrk="1" latinLnBrk="0" hangingPunct="1">
                        <a:defRPr sz="1799" kern="1200">
                          <a:solidFill>
                            <a:schemeClr val="tx1"/>
                          </a:solidFill>
                          <a:latin typeface="Arial"/>
                        </a:defRPr>
                      </a:lvl4pPr>
                      <a:lvl5pPr marL="1828251" algn="l" defTabSz="914126" rtl="0" eaLnBrk="1" latinLnBrk="0" hangingPunct="1">
                        <a:defRPr sz="1799" kern="1200">
                          <a:solidFill>
                            <a:schemeClr val="tx1"/>
                          </a:solidFill>
                          <a:latin typeface="Arial"/>
                        </a:defRPr>
                      </a:lvl5pPr>
                      <a:lvl6pPr marL="2285314" algn="l" defTabSz="914126" rtl="0" eaLnBrk="1" latinLnBrk="0" hangingPunct="1">
                        <a:defRPr sz="1799" kern="1200">
                          <a:solidFill>
                            <a:schemeClr val="tx1"/>
                          </a:solidFill>
                          <a:latin typeface="Arial"/>
                        </a:defRPr>
                      </a:lvl6pPr>
                      <a:lvl7pPr marL="2742377" algn="l" defTabSz="914126" rtl="0" eaLnBrk="1" latinLnBrk="0" hangingPunct="1">
                        <a:defRPr sz="1799" kern="1200">
                          <a:solidFill>
                            <a:schemeClr val="tx1"/>
                          </a:solidFill>
                          <a:latin typeface="Arial"/>
                        </a:defRPr>
                      </a:lvl7pPr>
                      <a:lvl8pPr marL="3199440" algn="l" defTabSz="914126" rtl="0" eaLnBrk="1" latinLnBrk="0" hangingPunct="1">
                        <a:defRPr sz="1799" kern="1200">
                          <a:solidFill>
                            <a:schemeClr val="tx1"/>
                          </a:solidFill>
                          <a:latin typeface="Arial"/>
                        </a:defRPr>
                      </a:lvl8pPr>
                      <a:lvl9pPr marL="3656503" algn="l" defTabSz="914126" rtl="0" eaLnBrk="1" latinLnBrk="0" hangingPunct="1">
                        <a:defRPr sz="1799" kern="1200">
                          <a:solidFill>
                            <a:schemeClr val="tx1"/>
                          </a:solidFill>
                          <a:latin typeface="Arial"/>
                        </a:defRPr>
                      </a:lvl9pPr>
                    </a:lstStyle>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Logging</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Remote access</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Network configuration</a:t>
                      </a:r>
                    </a:p>
                    <a:p>
                      <a:pPr marL="214313" indent="-214313">
                        <a:buFont typeface="Arial" panose="020B0604020202020204" pitchFamily="34" charset="0"/>
                        <a:buChar char="•"/>
                        <a:defRPr/>
                      </a:pPr>
                      <a:r>
                        <a:rPr lang="en-GB" sz="2000" b="1" dirty="0">
                          <a:solidFill>
                            <a:srgbClr val="0B427B"/>
                          </a:solidFill>
                          <a:cs typeface="Arial" panose="020B0604020202020204" pitchFamily="34" charset="0"/>
                        </a:rPr>
                        <a:t>Monitoring</a:t>
                      </a:r>
                      <a:endParaRPr lang="en-GB" sz="2000" b="0" dirty="0">
                        <a:solidFill>
                          <a:srgbClr val="0B427B"/>
                        </a:solidFill>
                        <a:cs typeface="Arial" panose="020B0604020202020204" pitchFamily="34" charset="0"/>
                      </a:endParaRPr>
                    </a:p>
                  </a:txBody>
                  <a:tcPr marL="86617" marR="86617">
                    <a:lnL w="12700" cap="flat" cmpd="sng" algn="ctr">
                      <a:solidFill>
                        <a:srgbClr val="000000"/>
                      </a:solidFill>
                      <a:prstDash val="solid"/>
                      <a:round/>
                      <a:headEnd type="none" w="med" len="med"/>
                      <a:tailEnd type="none" w="med" len="med"/>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80" name="Content Placeholder 25">
            <a:extLst>
              <a:ext uri="{FF2B5EF4-FFF2-40B4-BE49-F238E27FC236}">
                <a16:creationId xmlns:a16="http://schemas.microsoft.com/office/drawing/2014/main" id="{1AF7A886-88C5-4D77-9AAD-FD42C787BB95}"/>
              </a:ext>
            </a:extLst>
          </p:cNvPr>
          <p:cNvSpPr txBox="1">
            <a:spLocks/>
          </p:cNvSpPr>
          <p:nvPr/>
        </p:nvSpPr>
        <p:spPr bwMode="gray">
          <a:xfrm>
            <a:off x="6094413" y="1142547"/>
            <a:ext cx="5674712" cy="33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sz="2399" b="1" dirty="0">
                <a:solidFill>
                  <a:srgbClr val="0B427B"/>
                </a:solidFill>
              </a:rPr>
              <a:t>Separation of concerns</a:t>
            </a:r>
          </a:p>
          <a:p>
            <a:pPr marL="228535" indent="-228535" defTabSz="896684">
              <a:defRPr/>
            </a:pPr>
            <a:endParaRPr lang="en-US" sz="2000" dirty="0">
              <a:solidFill>
                <a:srgbClr val="0B427B"/>
              </a:solidFill>
            </a:endParaRPr>
          </a:p>
          <a:p>
            <a:pPr marL="0" indent="0" defTabSz="896684">
              <a:buNone/>
              <a:defRPr/>
            </a:pPr>
            <a:r>
              <a:rPr lang="en-US" sz="2000" dirty="0">
                <a:solidFill>
                  <a:srgbClr val="0B427B"/>
                </a:solidFill>
              </a:rPr>
              <a:t>A container separates and bridges the Dev and Ops in DevOps</a:t>
            </a:r>
          </a:p>
          <a:p>
            <a:pPr marL="228535" indent="-228535" defTabSz="896684">
              <a:defRPr/>
            </a:pPr>
            <a:r>
              <a:rPr lang="en-US" sz="2000" dirty="0">
                <a:solidFill>
                  <a:srgbClr val="0B427B"/>
                </a:solidFill>
              </a:rPr>
              <a:t>Dev focuses on the application environment</a:t>
            </a:r>
          </a:p>
          <a:p>
            <a:pPr marL="228535" indent="-228535" defTabSz="896684">
              <a:defRPr/>
            </a:pPr>
            <a:r>
              <a:rPr lang="en-US" sz="2000" dirty="0">
                <a:solidFill>
                  <a:srgbClr val="0B427B"/>
                </a:solidFill>
              </a:rPr>
              <a:t>Ops focuses on the deployment environment</a:t>
            </a:r>
          </a:p>
          <a:p>
            <a:pPr marL="228535" indent="-228535" defTabSz="896684">
              <a:defRPr/>
            </a:pPr>
            <a:endParaRPr lang="en-US" sz="2000" dirty="0">
              <a:solidFill>
                <a:srgbClr val="000000"/>
              </a:solidFill>
            </a:endParaRPr>
          </a:p>
        </p:txBody>
      </p:sp>
      <p:pic>
        <p:nvPicPr>
          <p:cNvPr id="81" name="Picture 7">
            <a:extLst>
              <a:ext uri="{FF2B5EF4-FFF2-40B4-BE49-F238E27FC236}">
                <a16:creationId xmlns:a16="http://schemas.microsoft.com/office/drawing/2014/main" id="{9BD5AA90-7887-4D4D-8613-F8C8CF2C8D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950" y="2018280"/>
            <a:ext cx="2398876" cy="1708096"/>
          </a:xfrm>
          <a:prstGeom prst="rect">
            <a:avLst/>
          </a:prstGeom>
          <a:solidFill>
            <a:srgbClr val="8CC63F"/>
          </a:solidFill>
          <a:ln>
            <a:noFill/>
          </a:ln>
          <a:extLs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143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F8DAF-84EE-4185-8D51-040C03F232B4}"/>
              </a:ext>
            </a:extLst>
          </p:cNvPr>
          <p:cNvSpPr>
            <a:spLocks noGrp="1"/>
          </p:cNvSpPr>
          <p:nvPr>
            <p:ph type="body" sz="quarter" idx="10"/>
          </p:nvPr>
        </p:nvSpPr>
        <p:spPr/>
        <p:txBody>
          <a:bodyPr/>
          <a:lstStyle/>
          <a:p>
            <a:r>
              <a:rPr lang="en-US" dirty="0"/>
              <a:t>Container Advantages</a:t>
            </a:r>
          </a:p>
        </p:txBody>
      </p:sp>
      <p:sp>
        <p:nvSpPr>
          <p:cNvPr id="39" name="Content Placeholder 2">
            <a:extLst>
              <a:ext uri="{FF2B5EF4-FFF2-40B4-BE49-F238E27FC236}">
                <a16:creationId xmlns:a16="http://schemas.microsoft.com/office/drawing/2014/main" id="{C3138911-93BA-48D0-AD19-DF9097980110}"/>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Containers are portable</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Containers are easy to manage</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Containers provide “just enough” isolation</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Containers use hardware more efficiently</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Containers are immutable</a:t>
            </a:r>
          </a:p>
        </p:txBody>
      </p:sp>
      <p:pic>
        <p:nvPicPr>
          <p:cNvPr id="40" name="Picture 7">
            <a:extLst>
              <a:ext uri="{FF2B5EF4-FFF2-40B4-BE49-F238E27FC236}">
                <a16:creationId xmlns:a16="http://schemas.microsoft.com/office/drawing/2014/main" id="{34430F4F-D6A9-45E5-B265-5214473DB1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2539" y="1163602"/>
            <a:ext cx="2398876" cy="1708096"/>
          </a:xfrm>
          <a:prstGeom prst="rect">
            <a:avLst/>
          </a:prstGeom>
          <a:solidFill>
            <a:srgbClr val="8CC63F"/>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41" name="Picture 2" descr="mage result for linux command library icon">
            <a:extLst>
              <a:ext uri="{FF2B5EF4-FFF2-40B4-BE49-F238E27FC236}">
                <a16:creationId xmlns:a16="http://schemas.microsoft.com/office/drawing/2014/main" id="{EE9BF7BC-C35B-4EF3-9E6D-6FA0D303D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228" y="2984927"/>
            <a:ext cx="2857500" cy="1800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ju\Desktop\docker-container.png">
            <a:extLst>
              <a:ext uri="{FF2B5EF4-FFF2-40B4-BE49-F238E27FC236}">
                <a16:creationId xmlns:a16="http://schemas.microsoft.com/office/drawing/2014/main" id="{9B40152A-0271-481F-8C2E-7601286C0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483" y="4898380"/>
            <a:ext cx="2820988" cy="178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39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lstStyle/>
          <a:p>
            <a:r>
              <a:rPr lang="en-US" dirty="0"/>
              <a:t>Docker Containers</a:t>
            </a:r>
          </a:p>
        </p:txBody>
      </p:sp>
    </p:spTree>
    <p:extLst>
      <p:ext uri="{BB962C8B-B14F-4D97-AF65-F5344CB8AC3E}">
        <p14:creationId xmlns:p14="http://schemas.microsoft.com/office/powerpoint/2010/main" val="131686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F8DAF-84EE-4185-8D51-040C03F232B4}"/>
              </a:ext>
            </a:extLst>
          </p:cNvPr>
          <p:cNvSpPr>
            <a:spLocks noGrp="1"/>
          </p:cNvSpPr>
          <p:nvPr>
            <p:ph type="body" sz="quarter" idx="10"/>
          </p:nvPr>
        </p:nvSpPr>
        <p:spPr/>
        <p:txBody>
          <a:bodyPr/>
          <a:lstStyle/>
          <a:p>
            <a:r>
              <a:rPr lang="en-US" dirty="0"/>
              <a:t>Docker Adoption</a:t>
            </a:r>
          </a:p>
        </p:txBody>
      </p:sp>
      <p:sp>
        <p:nvSpPr>
          <p:cNvPr id="7" name="Content Placeholder 3">
            <a:extLst>
              <a:ext uri="{FF2B5EF4-FFF2-40B4-BE49-F238E27FC236}">
                <a16:creationId xmlns:a16="http://schemas.microsoft.com/office/drawing/2014/main" id="{7937F268-2D82-43C2-BC52-458B3F8242C5}"/>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sz="2000" dirty="0">
                <a:solidFill>
                  <a:srgbClr val="0B427B"/>
                </a:solidFill>
              </a:rPr>
              <a:t>Docker enables application development </a:t>
            </a:r>
            <a:r>
              <a:rPr lang="en-US" sz="2000" b="1" dirty="0">
                <a:solidFill>
                  <a:srgbClr val="0B427B"/>
                </a:solidFill>
              </a:rPr>
              <a:t>efficiency</a:t>
            </a:r>
            <a:r>
              <a:rPr lang="en-US" sz="2000" dirty="0">
                <a:solidFill>
                  <a:srgbClr val="0B427B"/>
                </a:solidFill>
              </a:rPr>
              <a:t>, making deployment more </a:t>
            </a:r>
            <a:r>
              <a:rPr lang="en-US" sz="2000" b="1" dirty="0">
                <a:solidFill>
                  <a:srgbClr val="0B427B"/>
                </a:solidFill>
              </a:rPr>
              <a:t>efficient</a:t>
            </a:r>
            <a:r>
              <a:rPr lang="en-US" sz="2000" dirty="0">
                <a:solidFill>
                  <a:srgbClr val="0B427B"/>
                </a:solidFill>
              </a:rPr>
              <a:t>, eliminating vendor ‘lock-in’ with true </a:t>
            </a:r>
            <a:r>
              <a:rPr lang="en-US" sz="2000" b="1" dirty="0">
                <a:solidFill>
                  <a:srgbClr val="0B427B"/>
                </a:solidFill>
              </a:rPr>
              <a:t>portability</a:t>
            </a:r>
          </a:p>
          <a:p>
            <a:pPr marL="228535" indent="-228535" defTabSz="896684">
              <a:defRPr/>
            </a:pPr>
            <a:endParaRPr lang="en-US" sz="2000" dirty="0">
              <a:solidFill>
                <a:srgbClr val="000000"/>
              </a:solidFill>
            </a:endParaRPr>
          </a:p>
        </p:txBody>
      </p:sp>
      <p:pic>
        <p:nvPicPr>
          <p:cNvPr id="8" name="image14.png">
            <a:extLst>
              <a:ext uri="{FF2B5EF4-FFF2-40B4-BE49-F238E27FC236}">
                <a16:creationId xmlns:a16="http://schemas.microsoft.com/office/drawing/2014/main" id="{CD600C03-CAAD-41AB-B040-BF11FE06F02B}"/>
              </a:ext>
            </a:extLst>
          </p:cNvPr>
          <p:cNvPicPr>
            <a:picLocks noChangeAspect="1"/>
          </p:cNvPicPr>
          <p:nvPr/>
        </p:nvPicPr>
        <p:blipFill>
          <a:blip r:embed="rId3">
            <a:extLst/>
          </a:blip>
          <a:stretch>
            <a:fillRect/>
          </a:stretch>
        </p:blipFill>
        <p:spPr>
          <a:xfrm>
            <a:off x="545959" y="2165152"/>
            <a:ext cx="4598951" cy="3657589"/>
          </a:xfrm>
          <a:prstGeom prst="rect">
            <a:avLst/>
          </a:prstGeom>
          <a:ln w="12700">
            <a:miter lim="400000"/>
          </a:ln>
        </p:spPr>
      </p:pic>
      <p:sp>
        <p:nvSpPr>
          <p:cNvPr id="9" name="Shape 773">
            <a:extLst>
              <a:ext uri="{FF2B5EF4-FFF2-40B4-BE49-F238E27FC236}">
                <a16:creationId xmlns:a16="http://schemas.microsoft.com/office/drawing/2014/main" id="{DDBDC873-C62D-4FF5-A8C7-58577D4D1C6C}"/>
              </a:ext>
            </a:extLst>
          </p:cNvPr>
          <p:cNvSpPr/>
          <p:nvPr/>
        </p:nvSpPr>
        <p:spPr>
          <a:xfrm>
            <a:off x="2133045" y="3266726"/>
            <a:ext cx="1724607" cy="1447802"/>
          </a:xfrm>
          <a:prstGeom prst="ellipse">
            <a:avLst/>
          </a:prstGeom>
          <a:solidFill>
            <a:srgbClr val="FFFFFF"/>
          </a:solidFill>
          <a:ln w="12700">
            <a:miter lim="400000"/>
          </a:ln>
        </p:spPr>
        <p:txBody>
          <a:bodyPr lIns="45709" tIns="45709" rIns="45709" bIns="45709" anchor="ctr"/>
          <a:lstStyle/>
          <a:p>
            <a:pPr algn="ctr" defTabSz="914233">
              <a:defRPr sz="48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10" name="image15.png">
            <a:extLst>
              <a:ext uri="{FF2B5EF4-FFF2-40B4-BE49-F238E27FC236}">
                <a16:creationId xmlns:a16="http://schemas.microsoft.com/office/drawing/2014/main" id="{9CDC7060-86AC-47A4-ABEE-4BF981817AAF}"/>
              </a:ext>
            </a:extLst>
          </p:cNvPr>
          <p:cNvPicPr>
            <a:picLocks noChangeAspect="1"/>
          </p:cNvPicPr>
          <p:nvPr/>
        </p:nvPicPr>
        <p:blipFill>
          <a:blip r:embed="rId4">
            <a:extLst/>
          </a:blip>
          <a:stretch>
            <a:fillRect/>
          </a:stretch>
        </p:blipFill>
        <p:spPr>
          <a:xfrm>
            <a:off x="2031471" y="3411190"/>
            <a:ext cx="2107854" cy="995363"/>
          </a:xfrm>
          <a:prstGeom prst="rect">
            <a:avLst/>
          </a:prstGeom>
          <a:ln w="12700">
            <a:miter lim="400000"/>
          </a:ln>
        </p:spPr>
      </p:pic>
      <p:sp>
        <p:nvSpPr>
          <p:cNvPr id="11" name="Content Placeholder 7">
            <a:extLst>
              <a:ext uri="{FF2B5EF4-FFF2-40B4-BE49-F238E27FC236}">
                <a16:creationId xmlns:a16="http://schemas.microsoft.com/office/drawing/2014/main" id="{64EF6C10-A706-473A-9CFE-9F67BA85D360}"/>
              </a:ext>
            </a:extLst>
          </p:cNvPr>
          <p:cNvSpPr txBox="1">
            <a:spLocks/>
          </p:cNvSpPr>
          <p:nvPr/>
        </p:nvSpPr>
        <p:spPr>
          <a:xfrm>
            <a:off x="6174056" y="2165151"/>
            <a:ext cx="5674712" cy="4373318"/>
          </a:xfrm>
          <a:prstGeom prst="rect">
            <a:avLst/>
          </a:prstGeom>
        </p:spPr>
        <p:txBody>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33"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Open software</a:t>
            </a:r>
          </a:p>
          <a:p>
            <a:pPr marL="228535" indent="-228535" defTabSz="896684">
              <a:defRPr/>
            </a:pPr>
            <a:endParaRPr lang="en-US" sz="2000" dirty="0">
              <a:solidFill>
                <a:srgbClr val="0B427B"/>
              </a:solidFill>
              <a:sym typeface="Calibri"/>
            </a:endParaRPr>
          </a:p>
          <a:p>
            <a:pPr marL="228535" indent="-228535" defTabSz="896684">
              <a:defRPr/>
            </a:pPr>
            <a:r>
              <a:rPr lang="en-US" sz="2000" dirty="0">
                <a:solidFill>
                  <a:srgbClr val="0B427B"/>
                </a:solidFill>
              </a:rPr>
              <a:t>Open contribution</a:t>
            </a:r>
            <a:endParaRPr lang="en-US" sz="2000" dirty="0">
              <a:solidFill>
                <a:srgbClr val="0B427B"/>
              </a:solidFill>
              <a:sym typeface="Calibri"/>
            </a:endParaRP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Open design</a:t>
            </a:r>
            <a:endParaRPr lang="en-US" sz="2000" dirty="0">
              <a:solidFill>
                <a:srgbClr val="0B427B"/>
              </a:solidFill>
              <a:sym typeface="Calibri"/>
            </a:endParaRP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Open governance</a:t>
            </a:r>
            <a:endParaRPr lang="en-US" sz="2000" dirty="0">
              <a:solidFill>
                <a:srgbClr val="0B427B"/>
              </a:solidFill>
              <a:sym typeface="Calibri"/>
            </a:endParaRPr>
          </a:p>
          <a:p>
            <a:pPr marL="228535" indent="-228535" defTabSz="896684">
              <a:defRPr/>
            </a:pPr>
            <a:endParaRPr lang="en-US" sz="2000" dirty="0">
              <a:solidFill>
                <a:srgbClr val="000000"/>
              </a:solidFill>
            </a:endParaRPr>
          </a:p>
        </p:txBody>
      </p:sp>
    </p:spTree>
    <p:extLst>
      <p:ext uri="{BB962C8B-B14F-4D97-AF65-F5344CB8AC3E}">
        <p14:creationId xmlns:p14="http://schemas.microsoft.com/office/powerpoint/2010/main" val="96976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F6C0A3-2A65-476A-B5FD-91FC7BA09973}"/>
              </a:ext>
            </a:extLst>
          </p:cNvPr>
          <p:cNvSpPr>
            <a:spLocks noGrp="1"/>
          </p:cNvSpPr>
          <p:nvPr>
            <p:ph type="body" sz="quarter" idx="10"/>
          </p:nvPr>
        </p:nvSpPr>
        <p:spPr/>
        <p:txBody>
          <a:bodyPr/>
          <a:lstStyle/>
          <a:p>
            <a:r>
              <a:rPr lang="en-US" dirty="0"/>
              <a:t>Docker Mission</a:t>
            </a:r>
          </a:p>
        </p:txBody>
      </p:sp>
      <p:sp>
        <p:nvSpPr>
          <p:cNvPr id="13" name="Content Placeholder 3">
            <a:extLst>
              <a:ext uri="{FF2B5EF4-FFF2-40B4-BE49-F238E27FC236}">
                <a16:creationId xmlns:a16="http://schemas.microsoft.com/office/drawing/2014/main" id="{73493733-A7B0-40C2-B3E2-BF0B108840C5}"/>
              </a:ext>
            </a:extLst>
          </p:cNvPr>
          <p:cNvSpPr>
            <a:spLocks noGrp="1"/>
          </p:cNvSpPr>
          <p:nvPr>
            <p:ph idx="1"/>
          </p:nvPr>
        </p:nvSpPr>
        <p:spPr>
          <a:xfrm>
            <a:off x="644895" y="1205621"/>
            <a:ext cx="9289626" cy="5513832"/>
          </a:xfrm>
        </p:spPr>
        <p:txBody>
          <a:bodyPr/>
          <a:lstStyle/>
          <a:p>
            <a:pPr marL="0" indent="0">
              <a:buNone/>
            </a:pPr>
            <a:r>
              <a:rPr lang="en-US" dirty="0"/>
              <a:t>Docker is an </a:t>
            </a:r>
            <a:r>
              <a:rPr lang="en-US" b="1" dirty="0"/>
              <a:t>open platform</a:t>
            </a:r>
            <a:r>
              <a:rPr lang="en-US" dirty="0"/>
              <a:t> for building distributed applications for </a:t>
            </a:r>
            <a:r>
              <a:rPr lang="en-US" b="1" dirty="0"/>
              <a:t>developers</a:t>
            </a:r>
            <a:r>
              <a:rPr lang="en-US" dirty="0"/>
              <a:t> and </a:t>
            </a:r>
            <a:r>
              <a:rPr lang="en-US" b="1" dirty="0"/>
              <a:t>system administrators</a:t>
            </a:r>
          </a:p>
          <a:p>
            <a:endParaRPr lang="en-US" dirty="0"/>
          </a:p>
        </p:txBody>
      </p:sp>
      <p:pic>
        <p:nvPicPr>
          <p:cNvPr id="16" name="image28.png" descr="\\psf\Home\Desktop\Graphic Tank\vector_v-trans-01.png">
            <a:extLst>
              <a:ext uri="{FF2B5EF4-FFF2-40B4-BE49-F238E27FC236}">
                <a16:creationId xmlns:a16="http://schemas.microsoft.com/office/drawing/2014/main" id="{6DE524F4-E5D9-4D75-ACCB-6CC484DC9B15}"/>
              </a:ext>
            </a:extLst>
          </p:cNvPr>
          <p:cNvPicPr>
            <a:picLocks noChangeAspect="1"/>
          </p:cNvPicPr>
          <p:nvPr/>
        </p:nvPicPr>
        <p:blipFill>
          <a:blip r:embed="rId3">
            <a:extLst/>
          </a:blip>
          <a:stretch>
            <a:fillRect/>
          </a:stretch>
        </p:blipFill>
        <p:spPr>
          <a:xfrm>
            <a:off x="10117385" y="1185802"/>
            <a:ext cx="1326804" cy="833438"/>
          </a:xfrm>
          <a:prstGeom prst="rect">
            <a:avLst/>
          </a:prstGeom>
          <a:ln w="12700">
            <a:miter lim="400000"/>
          </a:ln>
        </p:spPr>
      </p:pic>
      <p:grpSp>
        <p:nvGrpSpPr>
          <p:cNvPr id="17" name="Group 16">
            <a:extLst>
              <a:ext uri="{FF2B5EF4-FFF2-40B4-BE49-F238E27FC236}">
                <a16:creationId xmlns:a16="http://schemas.microsoft.com/office/drawing/2014/main" id="{25251D68-121D-4E4A-B705-29578EDA92DF}"/>
              </a:ext>
            </a:extLst>
          </p:cNvPr>
          <p:cNvGrpSpPr/>
          <p:nvPr/>
        </p:nvGrpSpPr>
        <p:grpSpPr>
          <a:xfrm>
            <a:off x="229599" y="2133600"/>
            <a:ext cx="11314331" cy="4545955"/>
            <a:chOff x="203147" y="1457325"/>
            <a:chExt cx="11790996" cy="4754563"/>
          </a:xfrm>
        </p:grpSpPr>
        <p:sp>
          <p:nvSpPr>
            <p:cNvPr id="18" name="Shape 778">
              <a:extLst>
                <a:ext uri="{FF2B5EF4-FFF2-40B4-BE49-F238E27FC236}">
                  <a16:creationId xmlns:a16="http://schemas.microsoft.com/office/drawing/2014/main" id="{7DE83B2C-BC77-46EF-9052-70475A53C805}"/>
                </a:ext>
              </a:extLst>
            </p:cNvPr>
            <p:cNvSpPr/>
            <p:nvPr/>
          </p:nvSpPr>
          <p:spPr>
            <a:xfrm>
              <a:off x="203147" y="1457325"/>
              <a:ext cx="11790996" cy="4754563"/>
            </a:xfrm>
            <a:prstGeom prst="roundRect">
              <a:avLst>
                <a:gd name="adj" fmla="val 16667"/>
              </a:avLst>
            </a:prstGeom>
            <a:solidFill>
              <a:srgbClr val="FFFFFF"/>
            </a:solidFill>
            <a:ln w="50800">
              <a:solidFill>
                <a:srgbClr val="A6A6A6"/>
              </a:solidFill>
            </a:ln>
          </p:spPr>
          <p:txBody>
            <a:bodyPr lIns="45709" tIns="45709" rIns="45709" bIns="45709" anchor="ctr"/>
            <a:lstStyle/>
            <a:p>
              <a:pPr algn="ctr" defTabSz="914233">
                <a:defRPr sz="4800" b="0">
                  <a:solidFill>
                    <a:srgbClr val="FFFFFF"/>
                  </a:solidFill>
                  <a:latin typeface="Arial"/>
                  <a:ea typeface="Arial"/>
                  <a:cs typeface="Arial"/>
                  <a:sym typeface="Arial"/>
                </a:defRPr>
              </a:pPr>
              <a:endParaRPr sz="1800"/>
            </a:p>
          </p:txBody>
        </p:sp>
        <p:pic>
          <p:nvPicPr>
            <p:cNvPr id="19" name="image16.png">
              <a:extLst>
                <a:ext uri="{FF2B5EF4-FFF2-40B4-BE49-F238E27FC236}">
                  <a16:creationId xmlns:a16="http://schemas.microsoft.com/office/drawing/2014/main" id="{798E4087-3AB2-41F9-8A50-EC479EFED2AE}"/>
                </a:ext>
              </a:extLst>
            </p:cNvPr>
            <p:cNvPicPr>
              <a:picLocks noChangeAspect="1"/>
            </p:cNvPicPr>
            <p:nvPr/>
          </p:nvPicPr>
          <p:blipFill>
            <a:blip r:embed="rId4">
              <a:extLst/>
            </a:blip>
            <a:stretch>
              <a:fillRect/>
            </a:stretch>
          </p:blipFill>
          <p:spPr>
            <a:xfrm>
              <a:off x="1436844" y="1530350"/>
              <a:ext cx="1635758" cy="1214439"/>
            </a:xfrm>
            <a:prstGeom prst="rect">
              <a:avLst/>
            </a:prstGeom>
            <a:ln w="12700">
              <a:miter lim="400000"/>
            </a:ln>
          </p:spPr>
        </p:pic>
        <p:sp>
          <p:nvSpPr>
            <p:cNvPr id="20" name="Shape 782">
              <a:extLst>
                <a:ext uri="{FF2B5EF4-FFF2-40B4-BE49-F238E27FC236}">
                  <a16:creationId xmlns:a16="http://schemas.microsoft.com/office/drawing/2014/main" id="{3E7F1798-42C5-43E0-AAC6-E58D03662597}"/>
                </a:ext>
              </a:extLst>
            </p:cNvPr>
            <p:cNvSpPr/>
            <p:nvPr/>
          </p:nvSpPr>
          <p:spPr>
            <a:xfrm>
              <a:off x="1461707" y="2717799"/>
              <a:ext cx="1523605" cy="386257"/>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Build</a:t>
              </a:r>
            </a:p>
          </p:txBody>
        </p:sp>
        <p:pic>
          <p:nvPicPr>
            <p:cNvPr id="21" name="image17.png">
              <a:extLst>
                <a:ext uri="{FF2B5EF4-FFF2-40B4-BE49-F238E27FC236}">
                  <a16:creationId xmlns:a16="http://schemas.microsoft.com/office/drawing/2014/main" id="{8AA9C1B2-9AF3-4566-957A-DA918004BD45}"/>
                </a:ext>
              </a:extLst>
            </p:cNvPr>
            <p:cNvPicPr>
              <a:picLocks noChangeAspect="1"/>
            </p:cNvPicPr>
            <p:nvPr/>
          </p:nvPicPr>
          <p:blipFill>
            <a:blip r:embed="rId5">
              <a:extLst/>
            </a:blip>
            <a:stretch>
              <a:fillRect/>
            </a:stretch>
          </p:blipFill>
          <p:spPr>
            <a:xfrm>
              <a:off x="5078678" y="1577975"/>
              <a:ext cx="2149973" cy="1117600"/>
            </a:xfrm>
            <a:prstGeom prst="rect">
              <a:avLst/>
            </a:prstGeom>
            <a:ln w="12700">
              <a:miter lim="400000"/>
            </a:ln>
          </p:spPr>
        </p:pic>
        <p:sp>
          <p:nvSpPr>
            <p:cNvPr id="22" name="Shape 784">
              <a:extLst>
                <a:ext uri="{FF2B5EF4-FFF2-40B4-BE49-F238E27FC236}">
                  <a16:creationId xmlns:a16="http://schemas.microsoft.com/office/drawing/2014/main" id="{7CF6A13A-1079-4D80-BF08-AB09B0EE9A92}"/>
                </a:ext>
              </a:extLst>
            </p:cNvPr>
            <p:cNvSpPr/>
            <p:nvPr/>
          </p:nvSpPr>
          <p:spPr>
            <a:xfrm>
              <a:off x="5519889" y="2741083"/>
              <a:ext cx="1523605" cy="386257"/>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Ship</a:t>
              </a:r>
            </a:p>
          </p:txBody>
        </p:sp>
        <p:pic>
          <p:nvPicPr>
            <p:cNvPr id="23" name="image18.png">
              <a:extLst>
                <a:ext uri="{FF2B5EF4-FFF2-40B4-BE49-F238E27FC236}">
                  <a16:creationId xmlns:a16="http://schemas.microsoft.com/office/drawing/2014/main" id="{22F2AA48-429D-4640-9537-5F86D9875C79}"/>
                </a:ext>
              </a:extLst>
            </p:cNvPr>
            <p:cNvPicPr>
              <a:picLocks noChangeAspect="1"/>
            </p:cNvPicPr>
            <p:nvPr/>
          </p:nvPicPr>
          <p:blipFill>
            <a:blip r:embed="rId6">
              <a:extLst/>
            </a:blip>
            <a:stretch>
              <a:fillRect/>
            </a:stretch>
          </p:blipFill>
          <p:spPr>
            <a:xfrm>
              <a:off x="9446339" y="1598613"/>
              <a:ext cx="1982801" cy="1274764"/>
            </a:xfrm>
            <a:prstGeom prst="rect">
              <a:avLst/>
            </a:prstGeom>
            <a:ln w="12700">
              <a:miter lim="400000"/>
            </a:ln>
          </p:spPr>
        </p:pic>
        <p:sp>
          <p:nvSpPr>
            <p:cNvPr id="24" name="Shape 786">
              <a:extLst>
                <a:ext uri="{FF2B5EF4-FFF2-40B4-BE49-F238E27FC236}">
                  <a16:creationId xmlns:a16="http://schemas.microsoft.com/office/drawing/2014/main" id="{920C7220-0EF5-4BFF-8DCD-F0F2EBF24587}"/>
                </a:ext>
              </a:extLst>
            </p:cNvPr>
            <p:cNvSpPr/>
            <p:nvPr/>
          </p:nvSpPr>
          <p:spPr>
            <a:xfrm>
              <a:off x="9751060" y="2797175"/>
              <a:ext cx="1523603" cy="386257"/>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Run</a:t>
              </a:r>
            </a:p>
          </p:txBody>
        </p:sp>
        <p:sp>
          <p:nvSpPr>
            <p:cNvPr id="25" name="Shape 787">
              <a:extLst>
                <a:ext uri="{FF2B5EF4-FFF2-40B4-BE49-F238E27FC236}">
                  <a16:creationId xmlns:a16="http://schemas.microsoft.com/office/drawing/2014/main" id="{E51317CC-E416-42C5-9C92-A85DBCE411AC}"/>
                </a:ext>
              </a:extLst>
            </p:cNvPr>
            <p:cNvSpPr/>
            <p:nvPr/>
          </p:nvSpPr>
          <p:spPr>
            <a:xfrm>
              <a:off x="9141619" y="5049837"/>
              <a:ext cx="2640912" cy="386257"/>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Anywhere</a:t>
              </a:r>
            </a:p>
          </p:txBody>
        </p:sp>
        <p:sp>
          <p:nvSpPr>
            <p:cNvPr id="26" name="Shape 788">
              <a:extLst>
                <a:ext uri="{FF2B5EF4-FFF2-40B4-BE49-F238E27FC236}">
                  <a16:creationId xmlns:a16="http://schemas.microsoft.com/office/drawing/2014/main" id="{72AE473D-7CF8-4DEC-B729-A6CAE021F3D1}"/>
                </a:ext>
              </a:extLst>
            </p:cNvPr>
            <p:cNvSpPr/>
            <p:nvPr/>
          </p:nvSpPr>
          <p:spPr>
            <a:xfrm>
              <a:off x="9446342" y="3906836"/>
              <a:ext cx="2173252" cy="386257"/>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828800">
                <a:lnSpc>
                  <a:spcPct val="100000"/>
                </a:lnSpc>
                <a:defRPr sz="5200">
                  <a:solidFill>
                    <a:srgbClr val="000000"/>
                  </a:solidFill>
                  <a:latin typeface="Arial"/>
                  <a:ea typeface="Arial"/>
                  <a:cs typeface="Arial"/>
                  <a:sym typeface="Arial"/>
                </a:defRPr>
              </a:lvl1pPr>
            </a:lstStyle>
            <a:p>
              <a:r>
                <a:rPr sz="1800" dirty="0">
                  <a:solidFill>
                    <a:srgbClr val="0B427B"/>
                  </a:solidFill>
                </a:rPr>
                <a:t>Any App</a:t>
              </a:r>
            </a:p>
          </p:txBody>
        </p:sp>
        <p:sp>
          <p:nvSpPr>
            <p:cNvPr id="27" name="Shape 789">
              <a:extLst>
                <a:ext uri="{FF2B5EF4-FFF2-40B4-BE49-F238E27FC236}">
                  <a16:creationId xmlns:a16="http://schemas.microsoft.com/office/drawing/2014/main" id="{E52987A3-6D2A-4FD6-93B3-F03B976E6960}"/>
                </a:ext>
              </a:extLst>
            </p:cNvPr>
            <p:cNvSpPr/>
            <p:nvPr/>
          </p:nvSpPr>
          <p:spPr>
            <a:xfrm>
              <a:off x="3453500" y="1883521"/>
              <a:ext cx="1422030" cy="381001"/>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33">
                <a:defRPr sz="4800" b="0">
                  <a:solidFill>
                    <a:srgbClr val="FFFFFF"/>
                  </a:solidFill>
                  <a:latin typeface="Arial"/>
                  <a:ea typeface="Arial"/>
                  <a:cs typeface="Arial"/>
                  <a:sym typeface="Arial"/>
                </a:defRPr>
              </a:pPr>
              <a:endParaRPr sz="1800"/>
            </a:p>
          </p:txBody>
        </p:sp>
        <p:sp>
          <p:nvSpPr>
            <p:cNvPr id="28" name="Shape 790">
              <a:extLst>
                <a:ext uri="{FF2B5EF4-FFF2-40B4-BE49-F238E27FC236}">
                  <a16:creationId xmlns:a16="http://schemas.microsoft.com/office/drawing/2014/main" id="{676F39AD-03E3-40EE-9CCD-5F27AC3FEB9D}"/>
                </a:ext>
              </a:extLst>
            </p:cNvPr>
            <p:cNvSpPr/>
            <p:nvPr/>
          </p:nvSpPr>
          <p:spPr>
            <a:xfrm>
              <a:off x="7719589" y="1883521"/>
              <a:ext cx="1422030" cy="381001"/>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33">
                <a:defRPr sz="4800" b="0">
                  <a:solidFill>
                    <a:srgbClr val="FFFFFF"/>
                  </a:solidFill>
                  <a:latin typeface="Arial"/>
                  <a:ea typeface="Arial"/>
                  <a:cs typeface="Arial"/>
                  <a:sym typeface="Arial"/>
                </a:defRPr>
              </a:pPr>
              <a:endParaRPr sz="1800"/>
            </a:p>
          </p:txBody>
        </p:sp>
        <p:sp>
          <p:nvSpPr>
            <p:cNvPr id="29" name="Shape 791">
              <a:extLst>
                <a:ext uri="{FF2B5EF4-FFF2-40B4-BE49-F238E27FC236}">
                  <a16:creationId xmlns:a16="http://schemas.microsoft.com/office/drawing/2014/main" id="{29204210-017C-478E-B5EE-87997E2D6EC5}"/>
                </a:ext>
              </a:extLst>
            </p:cNvPr>
            <p:cNvSpPr/>
            <p:nvPr/>
          </p:nvSpPr>
          <p:spPr>
            <a:xfrm rot="5400000">
              <a:off x="10208062" y="3272650"/>
              <a:ext cx="609600" cy="507868"/>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33">
                <a:defRPr sz="3200" b="0">
                  <a:solidFill>
                    <a:srgbClr val="FFFFFF"/>
                  </a:solidFill>
                  <a:latin typeface="Arial"/>
                  <a:ea typeface="Arial"/>
                  <a:cs typeface="Arial"/>
                  <a:sym typeface="Arial"/>
                </a:defRPr>
              </a:pPr>
              <a:endParaRPr sz="1800"/>
            </a:p>
          </p:txBody>
        </p:sp>
        <p:sp>
          <p:nvSpPr>
            <p:cNvPr id="30" name="Shape 792">
              <a:extLst>
                <a:ext uri="{FF2B5EF4-FFF2-40B4-BE49-F238E27FC236}">
                  <a16:creationId xmlns:a16="http://schemas.microsoft.com/office/drawing/2014/main" id="{D119BAD4-A4BC-4778-8C8D-4A51E73A7A2A}"/>
                </a:ext>
              </a:extLst>
            </p:cNvPr>
            <p:cNvSpPr/>
            <p:nvPr/>
          </p:nvSpPr>
          <p:spPr>
            <a:xfrm rot="5400000">
              <a:off x="10208062" y="4568050"/>
              <a:ext cx="609600" cy="507868"/>
            </a:xfrm>
            <a:prstGeom prst="rightArrow">
              <a:avLst>
                <a:gd name="adj1" fmla="val 50000"/>
                <a:gd name="adj2" fmla="val 50000"/>
              </a:avLst>
            </a:prstGeom>
            <a:solidFill>
              <a:srgbClr val="000000"/>
            </a:solidFill>
            <a:ln w="12700">
              <a:miter lim="400000"/>
            </a:ln>
            <a:effectLst>
              <a:outerShdw blurRad="101600" dist="50800" dir="5400000" rotWithShape="0">
                <a:srgbClr val="000000">
                  <a:alpha val="32000"/>
                </a:srgbClr>
              </a:outerShdw>
            </a:effectLst>
          </p:spPr>
          <p:txBody>
            <a:bodyPr lIns="45709" tIns="45709" rIns="45709" bIns="45709" anchor="ctr"/>
            <a:lstStyle/>
            <a:p>
              <a:pPr algn="ctr" defTabSz="914233">
                <a:defRPr sz="3200" b="0">
                  <a:solidFill>
                    <a:srgbClr val="FFFFFF"/>
                  </a:solidFill>
                  <a:latin typeface="Arial"/>
                  <a:ea typeface="Arial"/>
                  <a:cs typeface="Arial"/>
                  <a:sym typeface="Arial"/>
                </a:defRPr>
              </a:pPr>
              <a:endParaRPr sz="1800"/>
            </a:p>
          </p:txBody>
        </p:sp>
        <p:grpSp>
          <p:nvGrpSpPr>
            <p:cNvPr id="31" name="Group 803">
              <a:extLst>
                <a:ext uri="{FF2B5EF4-FFF2-40B4-BE49-F238E27FC236}">
                  <a16:creationId xmlns:a16="http://schemas.microsoft.com/office/drawing/2014/main" id="{83C3F928-9D75-4DBF-B2FA-CF5DF5A2E1C3}"/>
                </a:ext>
              </a:extLst>
            </p:cNvPr>
            <p:cNvGrpSpPr/>
            <p:nvPr/>
          </p:nvGrpSpPr>
          <p:grpSpPr>
            <a:xfrm>
              <a:off x="643300" y="3228975"/>
              <a:ext cx="8430604" cy="1143001"/>
              <a:chOff x="0" y="0"/>
              <a:chExt cx="16865600" cy="2286000"/>
            </a:xfrm>
          </p:grpSpPr>
          <p:pic>
            <p:nvPicPr>
              <p:cNvPr id="43" name="image19.png">
                <a:extLst>
                  <a:ext uri="{FF2B5EF4-FFF2-40B4-BE49-F238E27FC236}">
                    <a16:creationId xmlns:a16="http://schemas.microsoft.com/office/drawing/2014/main" id="{FFC73029-0726-4853-9498-D70A5DDD714E}"/>
                  </a:ext>
                </a:extLst>
              </p:cNvPr>
              <p:cNvPicPr>
                <a:picLocks noChangeAspect="1"/>
              </p:cNvPicPr>
              <p:nvPr/>
            </p:nvPicPr>
            <p:blipFill>
              <a:blip r:embed="rId7">
                <a:extLst/>
              </a:blip>
              <a:stretch>
                <a:fillRect/>
              </a:stretch>
            </p:blipFill>
            <p:spPr>
              <a:xfrm>
                <a:off x="6908800" y="1219200"/>
                <a:ext cx="2508136" cy="1066800"/>
              </a:xfrm>
              <a:prstGeom prst="rect">
                <a:avLst/>
              </a:prstGeom>
              <a:ln w="12700" cap="flat">
                <a:noFill/>
                <a:miter lim="400000"/>
              </a:ln>
              <a:effectLst/>
            </p:spPr>
          </p:pic>
          <p:pic>
            <p:nvPicPr>
              <p:cNvPr id="44" name="image20.png">
                <a:extLst>
                  <a:ext uri="{FF2B5EF4-FFF2-40B4-BE49-F238E27FC236}">
                    <a16:creationId xmlns:a16="http://schemas.microsoft.com/office/drawing/2014/main" id="{87CCDA92-C566-44B1-9137-CC469B8439C9}"/>
                  </a:ext>
                </a:extLst>
              </p:cNvPr>
              <p:cNvPicPr>
                <a:picLocks noChangeAspect="1"/>
              </p:cNvPicPr>
              <p:nvPr/>
            </p:nvPicPr>
            <p:blipFill>
              <a:blip r:embed="rId8">
                <a:extLst/>
              </a:blip>
              <a:stretch>
                <a:fillRect/>
              </a:stretch>
            </p:blipFill>
            <p:spPr>
              <a:xfrm>
                <a:off x="0" y="914400"/>
                <a:ext cx="1469211" cy="876937"/>
              </a:xfrm>
              <a:prstGeom prst="rect">
                <a:avLst/>
              </a:prstGeom>
              <a:ln w="12700" cap="flat">
                <a:noFill/>
                <a:miter lim="400000"/>
              </a:ln>
              <a:effectLst/>
            </p:spPr>
          </p:pic>
          <p:pic>
            <p:nvPicPr>
              <p:cNvPr id="45" name="image21.png">
                <a:extLst>
                  <a:ext uri="{FF2B5EF4-FFF2-40B4-BE49-F238E27FC236}">
                    <a16:creationId xmlns:a16="http://schemas.microsoft.com/office/drawing/2014/main" id="{A5AB55AF-2CF1-4BD7-9BDB-CA6260BB4FF0}"/>
                  </a:ext>
                </a:extLst>
              </p:cNvPr>
              <p:cNvPicPr>
                <a:picLocks noChangeAspect="1"/>
              </p:cNvPicPr>
              <p:nvPr/>
            </p:nvPicPr>
            <p:blipFill>
              <a:blip r:embed="rId9">
                <a:extLst/>
              </a:blip>
              <a:stretch>
                <a:fillRect/>
              </a:stretch>
            </p:blipFill>
            <p:spPr>
              <a:xfrm>
                <a:off x="10160000" y="762000"/>
                <a:ext cx="1828800" cy="1154431"/>
              </a:xfrm>
              <a:prstGeom prst="rect">
                <a:avLst/>
              </a:prstGeom>
              <a:ln w="12700" cap="flat">
                <a:noFill/>
                <a:miter lim="400000"/>
              </a:ln>
              <a:effectLst/>
            </p:spPr>
          </p:pic>
          <p:pic>
            <p:nvPicPr>
              <p:cNvPr id="46" name="image22.png">
                <a:extLst>
                  <a:ext uri="{FF2B5EF4-FFF2-40B4-BE49-F238E27FC236}">
                    <a16:creationId xmlns:a16="http://schemas.microsoft.com/office/drawing/2014/main" id="{BDC93A42-99B1-4B7B-8510-FFE06FDD7816}"/>
                  </a:ext>
                </a:extLst>
              </p:cNvPr>
              <p:cNvPicPr>
                <a:picLocks noChangeAspect="1"/>
              </p:cNvPicPr>
              <p:nvPr/>
            </p:nvPicPr>
            <p:blipFill>
              <a:blip r:embed="rId10">
                <a:extLst/>
              </a:blip>
              <a:stretch>
                <a:fillRect/>
              </a:stretch>
            </p:blipFill>
            <p:spPr>
              <a:xfrm>
                <a:off x="2438400" y="304800"/>
                <a:ext cx="1828801" cy="1028700"/>
              </a:xfrm>
              <a:prstGeom prst="rect">
                <a:avLst/>
              </a:prstGeom>
              <a:ln w="12700" cap="flat">
                <a:noFill/>
                <a:miter lim="400000"/>
              </a:ln>
              <a:effectLst/>
            </p:spPr>
          </p:pic>
          <p:pic>
            <p:nvPicPr>
              <p:cNvPr id="47" name="image23.png">
                <a:extLst>
                  <a:ext uri="{FF2B5EF4-FFF2-40B4-BE49-F238E27FC236}">
                    <a16:creationId xmlns:a16="http://schemas.microsoft.com/office/drawing/2014/main" id="{A145450B-A321-4236-89BB-13FE36EA963F}"/>
                  </a:ext>
                </a:extLst>
              </p:cNvPr>
              <p:cNvPicPr>
                <a:picLocks noChangeAspect="1"/>
              </p:cNvPicPr>
              <p:nvPr/>
            </p:nvPicPr>
            <p:blipFill>
              <a:blip r:embed="rId11">
                <a:extLst/>
              </a:blip>
              <a:stretch>
                <a:fillRect/>
              </a:stretch>
            </p:blipFill>
            <p:spPr>
              <a:xfrm>
                <a:off x="12192000" y="457200"/>
                <a:ext cx="2641600" cy="475489"/>
              </a:xfrm>
              <a:prstGeom prst="rect">
                <a:avLst/>
              </a:prstGeom>
              <a:ln w="12700" cap="flat">
                <a:noFill/>
                <a:miter lim="400000"/>
              </a:ln>
              <a:effectLst/>
            </p:spPr>
          </p:pic>
          <p:pic>
            <p:nvPicPr>
              <p:cNvPr id="48" name="image24.png">
                <a:extLst>
                  <a:ext uri="{FF2B5EF4-FFF2-40B4-BE49-F238E27FC236}">
                    <a16:creationId xmlns:a16="http://schemas.microsoft.com/office/drawing/2014/main" id="{D8A8FF57-C86D-49A4-8A7D-067F06200900}"/>
                  </a:ext>
                </a:extLst>
              </p:cNvPr>
              <p:cNvPicPr>
                <a:picLocks noChangeAspect="1"/>
              </p:cNvPicPr>
              <p:nvPr/>
            </p:nvPicPr>
            <p:blipFill>
              <a:blip r:embed="rId12">
                <a:extLst/>
              </a:blip>
              <a:stretch>
                <a:fillRect/>
              </a:stretch>
            </p:blipFill>
            <p:spPr>
              <a:xfrm>
                <a:off x="5283200" y="914400"/>
                <a:ext cx="1185334" cy="889000"/>
              </a:xfrm>
              <a:prstGeom prst="rect">
                <a:avLst/>
              </a:prstGeom>
              <a:ln w="12700" cap="flat">
                <a:noFill/>
                <a:miter lim="400000"/>
              </a:ln>
              <a:effectLst/>
            </p:spPr>
          </p:pic>
          <p:pic>
            <p:nvPicPr>
              <p:cNvPr id="49" name="image25.png">
                <a:extLst>
                  <a:ext uri="{FF2B5EF4-FFF2-40B4-BE49-F238E27FC236}">
                    <a16:creationId xmlns:a16="http://schemas.microsoft.com/office/drawing/2014/main" id="{21843BA8-261C-4325-B398-A0B81A93313B}"/>
                  </a:ext>
                </a:extLst>
              </p:cNvPr>
              <p:cNvPicPr>
                <a:picLocks noChangeAspect="1"/>
              </p:cNvPicPr>
              <p:nvPr/>
            </p:nvPicPr>
            <p:blipFill>
              <a:blip r:embed="rId13">
                <a:extLst/>
              </a:blip>
              <a:stretch>
                <a:fillRect/>
              </a:stretch>
            </p:blipFill>
            <p:spPr>
              <a:xfrm>
                <a:off x="6705600" y="457200"/>
                <a:ext cx="2743200" cy="606287"/>
              </a:xfrm>
              <a:prstGeom prst="rect">
                <a:avLst/>
              </a:prstGeom>
              <a:ln w="12700" cap="flat">
                <a:noFill/>
                <a:miter lim="400000"/>
              </a:ln>
              <a:effectLst/>
            </p:spPr>
          </p:pic>
          <p:pic>
            <p:nvPicPr>
              <p:cNvPr id="50" name="image26.png">
                <a:extLst>
                  <a:ext uri="{FF2B5EF4-FFF2-40B4-BE49-F238E27FC236}">
                    <a16:creationId xmlns:a16="http://schemas.microsoft.com/office/drawing/2014/main" id="{966071AC-5318-47D2-AF77-ED353F30CB21}"/>
                  </a:ext>
                </a:extLst>
              </p:cNvPr>
              <p:cNvPicPr>
                <a:picLocks noChangeAspect="1"/>
              </p:cNvPicPr>
              <p:nvPr/>
            </p:nvPicPr>
            <p:blipFill>
              <a:blip r:embed="rId14">
                <a:extLst/>
              </a:blip>
              <a:stretch>
                <a:fillRect/>
              </a:stretch>
            </p:blipFill>
            <p:spPr>
              <a:xfrm>
                <a:off x="2438400" y="1676400"/>
                <a:ext cx="2269067" cy="455911"/>
              </a:xfrm>
              <a:prstGeom prst="rect">
                <a:avLst/>
              </a:prstGeom>
              <a:ln w="12700" cap="flat">
                <a:noFill/>
                <a:miter lim="400000"/>
              </a:ln>
              <a:effectLst/>
            </p:spPr>
          </p:pic>
          <p:pic>
            <p:nvPicPr>
              <p:cNvPr id="51" name="image27.png">
                <a:extLst>
                  <a:ext uri="{FF2B5EF4-FFF2-40B4-BE49-F238E27FC236}">
                    <a16:creationId xmlns:a16="http://schemas.microsoft.com/office/drawing/2014/main" id="{6158D14F-FC78-4490-876D-A10A1030C0D4}"/>
                  </a:ext>
                </a:extLst>
              </p:cNvPr>
              <p:cNvPicPr>
                <a:picLocks noChangeAspect="1"/>
              </p:cNvPicPr>
              <p:nvPr/>
            </p:nvPicPr>
            <p:blipFill>
              <a:blip r:embed="rId15">
                <a:extLst/>
              </a:blip>
              <a:stretch>
                <a:fillRect/>
              </a:stretch>
            </p:blipFill>
            <p:spPr>
              <a:xfrm>
                <a:off x="13004800" y="1371600"/>
                <a:ext cx="1219200" cy="914400"/>
              </a:xfrm>
              <a:prstGeom prst="rect">
                <a:avLst/>
              </a:prstGeom>
              <a:ln w="12700" cap="flat">
                <a:noFill/>
                <a:miter lim="400000"/>
              </a:ln>
              <a:effectLst/>
            </p:spPr>
          </p:pic>
          <p:sp>
            <p:nvSpPr>
              <p:cNvPr id="52" name="Shape 802">
                <a:extLst>
                  <a:ext uri="{FF2B5EF4-FFF2-40B4-BE49-F238E27FC236}">
                    <a16:creationId xmlns:a16="http://schemas.microsoft.com/office/drawing/2014/main" id="{058D14A5-9A39-4DDC-99C5-12B3228EEE9C}"/>
                  </a:ext>
                </a:extLst>
              </p:cNvPr>
              <p:cNvSpPr/>
              <p:nvPr/>
            </p:nvSpPr>
            <p:spPr>
              <a:xfrm>
                <a:off x="0" y="-1"/>
                <a:ext cx="16865600" cy="1"/>
              </a:xfrm>
              <a:prstGeom prst="line">
                <a:avLst/>
              </a:prstGeom>
              <a:noFill/>
              <a:ln w="12700" cap="flat">
                <a:solidFill>
                  <a:srgbClr val="A6A6A6"/>
                </a:solidFill>
                <a:prstDash val="sysDash"/>
                <a:round/>
              </a:ln>
              <a:effectLst/>
            </p:spPr>
            <p:txBody>
              <a:bodyPr wrap="square" lIns="91438" tIns="91438" rIns="91438" bIns="91438" numCol="1" anchor="t">
                <a:noAutofit/>
              </a:bodyPr>
              <a:lstStyle/>
              <a:p>
                <a:pPr defTabSz="914233">
                  <a:defRPr sz="3600" b="0">
                    <a:solidFill>
                      <a:srgbClr val="000000"/>
                    </a:solidFill>
                    <a:latin typeface="Arial"/>
                    <a:ea typeface="Arial"/>
                    <a:cs typeface="Arial"/>
                    <a:sym typeface="Arial"/>
                  </a:defRPr>
                </a:pPr>
                <a:endParaRPr sz="1800"/>
              </a:p>
            </p:txBody>
          </p:sp>
        </p:grpSp>
        <p:grpSp>
          <p:nvGrpSpPr>
            <p:cNvPr id="32" name="Group 815">
              <a:extLst>
                <a:ext uri="{FF2B5EF4-FFF2-40B4-BE49-F238E27FC236}">
                  <a16:creationId xmlns:a16="http://schemas.microsoft.com/office/drawing/2014/main" id="{577BE0AB-4965-4591-8103-8760FF100EF0}"/>
                </a:ext>
              </a:extLst>
            </p:cNvPr>
            <p:cNvGrpSpPr/>
            <p:nvPr/>
          </p:nvGrpSpPr>
          <p:grpSpPr>
            <a:xfrm>
              <a:off x="406294" y="4530724"/>
              <a:ext cx="8430605" cy="1593854"/>
              <a:chOff x="0" y="-1"/>
              <a:chExt cx="16865601" cy="3187705"/>
            </a:xfrm>
          </p:grpSpPr>
          <p:sp>
            <p:nvSpPr>
              <p:cNvPr id="33" name="Shape 805">
                <a:extLst>
                  <a:ext uri="{FF2B5EF4-FFF2-40B4-BE49-F238E27FC236}">
                    <a16:creationId xmlns:a16="http://schemas.microsoft.com/office/drawing/2014/main" id="{2591B71C-EDD1-4103-B4F8-16727FF2E804}"/>
                  </a:ext>
                </a:extLst>
              </p:cNvPr>
              <p:cNvSpPr/>
              <p:nvPr/>
            </p:nvSpPr>
            <p:spPr>
              <a:xfrm>
                <a:off x="0" y="-1"/>
                <a:ext cx="16865601" cy="1"/>
              </a:xfrm>
              <a:prstGeom prst="line">
                <a:avLst/>
              </a:prstGeom>
              <a:noFill/>
              <a:ln w="12700" cap="flat">
                <a:solidFill>
                  <a:srgbClr val="A6A6A6"/>
                </a:solidFill>
                <a:prstDash val="sysDash"/>
                <a:round/>
              </a:ln>
              <a:effectLst/>
            </p:spPr>
            <p:txBody>
              <a:bodyPr wrap="square" lIns="91438" tIns="91438" rIns="91438" bIns="91438" numCol="1" anchor="t">
                <a:noAutofit/>
              </a:bodyPr>
              <a:lstStyle/>
              <a:p>
                <a:pPr defTabSz="914233">
                  <a:defRPr sz="3600" b="0">
                    <a:solidFill>
                      <a:srgbClr val="000000"/>
                    </a:solidFill>
                    <a:latin typeface="Arial"/>
                    <a:ea typeface="Arial"/>
                    <a:cs typeface="Arial"/>
                    <a:sym typeface="Arial"/>
                  </a:defRPr>
                </a:pPr>
                <a:endParaRPr sz="1800"/>
              </a:p>
            </p:txBody>
          </p:sp>
          <p:grpSp>
            <p:nvGrpSpPr>
              <p:cNvPr id="34" name="Group 814">
                <a:extLst>
                  <a:ext uri="{FF2B5EF4-FFF2-40B4-BE49-F238E27FC236}">
                    <a16:creationId xmlns:a16="http://schemas.microsoft.com/office/drawing/2014/main" id="{E496976B-A3DB-4C24-A993-D85CB263B72E}"/>
                  </a:ext>
                </a:extLst>
              </p:cNvPr>
              <p:cNvGrpSpPr/>
              <p:nvPr/>
            </p:nvGrpSpPr>
            <p:grpSpPr>
              <a:xfrm>
                <a:off x="376764" y="174149"/>
                <a:ext cx="15900403" cy="3013555"/>
                <a:chOff x="-1" y="0"/>
                <a:chExt cx="15900401" cy="3013553"/>
              </a:xfrm>
            </p:grpSpPr>
            <p:pic>
              <p:nvPicPr>
                <p:cNvPr id="35" name="image29.png">
                  <a:extLst>
                    <a:ext uri="{FF2B5EF4-FFF2-40B4-BE49-F238E27FC236}">
                      <a16:creationId xmlns:a16="http://schemas.microsoft.com/office/drawing/2014/main" id="{985904FF-E131-457A-B686-8A3626F09989}"/>
                    </a:ext>
                  </a:extLst>
                </p:cNvPr>
                <p:cNvPicPr>
                  <a:picLocks noChangeAspect="1"/>
                </p:cNvPicPr>
                <p:nvPr/>
              </p:nvPicPr>
              <p:blipFill>
                <a:blip r:embed="rId16">
                  <a:extLst/>
                </a:blip>
                <a:stretch>
                  <a:fillRect/>
                </a:stretch>
              </p:blipFill>
              <p:spPr>
                <a:xfrm>
                  <a:off x="12649199" y="164459"/>
                  <a:ext cx="3251201" cy="1611951"/>
                </a:xfrm>
                <a:prstGeom prst="rect">
                  <a:avLst/>
                </a:prstGeom>
                <a:ln w="12700" cap="flat">
                  <a:noFill/>
                  <a:miter lim="400000"/>
                </a:ln>
                <a:effectLst/>
              </p:spPr>
            </p:pic>
            <p:pic>
              <p:nvPicPr>
                <p:cNvPr id="36" name="image30.png">
                  <a:extLst>
                    <a:ext uri="{FF2B5EF4-FFF2-40B4-BE49-F238E27FC236}">
                      <a16:creationId xmlns:a16="http://schemas.microsoft.com/office/drawing/2014/main" id="{192FD362-FBF7-4DD8-802C-A7327A353046}"/>
                    </a:ext>
                  </a:extLst>
                </p:cNvPr>
                <p:cNvPicPr>
                  <a:picLocks noChangeAspect="1"/>
                </p:cNvPicPr>
                <p:nvPr/>
              </p:nvPicPr>
              <p:blipFill>
                <a:blip r:embed="rId17">
                  <a:extLst/>
                </a:blip>
                <a:stretch>
                  <a:fillRect/>
                </a:stretch>
              </p:blipFill>
              <p:spPr>
                <a:xfrm>
                  <a:off x="10617199" y="1687949"/>
                  <a:ext cx="3454401" cy="839271"/>
                </a:xfrm>
                <a:prstGeom prst="rect">
                  <a:avLst/>
                </a:prstGeom>
                <a:ln w="12700" cap="flat">
                  <a:noFill/>
                  <a:miter lim="400000"/>
                </a:ln>
                <a:effectLst/>
              </p:spPr>
            </p:pic>
            <p:pic>
              <p:nvPicPr>
                <p:cNvPr id="37" name="image31.png">
                  <a:extLst>
                    <a:ext uri="{FF2B5EF4-FFF2-40B4-BE49-F238E27FC236}">
                      <a16:creationId xmlns:a16="http://schemas.microsoft.com/office/drawing/2014/main" id="{66CC0B08-FDBA-4F28-98DA-D4C1AC435D9A}"/>
                    </a:ext>
                  </a:extLst>
                </p:cNvPr>
                <p:cNvPicPr>
                  <a:picLocks noChangeAspect="1"/>
                </p:cNvPicPr>
                <p:nvPr/>
              </p:nvPicPr>
              <p:blipFill>
                <a:blip r:embed="rId18">
                  <a:extLst/>
                </a:blip>
                <a:stretch>
                  <a:fillRect/>
                </a:stretch>
              </p:blipFill>
              <p:spPr>
                <a:xfrm>
                  <a:off x="-1" y="1066855"/>
                  <a:ext cx="2235201" cy="1675841"/>
                </a:xfrm>
                <a:prstGeom prst="rect">
                  <a:avLst/>
                </a:prstGeom>
                <a:ln w="12700" cap="flat">
                  <a:noFill/>
                  <a:miter lim="400000"/>
                </a:ln>
                <a:effectLst/>
              </p:spPr>
            </p:pic>
            <p:pic>
              <p:nvPicPr>
                <p:cNvPr id="38" name="image32.png">
                  <a:extLst>
                    <a:ext uri="{FF2B5EF4-FFF2-40B4-BE49-F238E27FC236}">
                      <a16:creationId xmlns:a16="http://schemas.microsoft.com/office/drawing/2014/main" id="{4718C531-DE64-458A-8C5F-85519D3A2723}"/>
                    </a:ext>
                  </a:extLst>
                </p:cNvPr>
                <p:cNvPicPr>
                  <a:picLocks noChangeAspect="1"/>
                </p:cNvPicPr>
                <p:nvPr/>
              </p:nvPicPr>
              <p:blipFill>
                <a:blip r:embed="rId19">
                  <a:extLst/>
                </a:blip>
                <a:stretch>
                  <a:fillRect/>
                </a:stretch>
              </p:blipFill>
              <p:spPr>
                <a:xfrm>
                  <a:off x="4961466" y="0"/>
                  <a:ext cx="2709334" cy="1563165"/>
                </a:xfrm>
                <a:prstGeom prst="rect">
                  <a:avLst/>
                </a:prstGeom>
                <a:ln w="12700" cap="flat">
                  <a:noFill/>
                  <a:miter lim="400000"/>
                </a:ln>
                <a:effectLst/>
              </p:spPr>
            </p:pic>
            <p:pic>
              <p:nvPicPr>
                <p:cNvPr id="39" name="image33.png">
                  <a:extLst>
                    <a:ext uri="{FF2B5EF4-FFF2-40B4-BE49-F238E27FC236}">
                      <a16:creationId xmlns:a16="http://schemas.microsoft.com/office/drawing/2014/main" id="{DFE2FBF8-E23A-43A0-91C7-FC200A1B81D3}"/>
                    </a:ext>
                  </a:extLst>
                </p:cNvPr>
                <p:cNvPicPr>
                  <a:picLocks noChangeAspect="1"/>
                </p:cNvPicPr>
                <p:nvPr/>
              </p:nvPicPr>
              <p:blipFill>
                <a:blip r:embed="rId20">
                  <a:extLst/>
                </a:blip>
                <a:stretch>
                  <a:fillRect/>
                </a:stretch>
              </p:blipFill>
              <p:spPr>
                <a:xfrm>
                  <a:off x="2489199" y="389584"/>
                  <a:ext cx="1849721" cy="1386826"/>
                </a:xfrm>
                <a:prstGeom prst="rect">
                  <a:avLst/>
                </a:prstGeom>
                <a:ln w="12700" cap="flat">
                  <a:noFill/>
                  <a:miter lim="400000"/>
                </a:ln>
                <a:effectLst/>
              </p:spPr>
            </p:pic>
            <p:pic>
              <p:nvPicPr>
                <p:cNvPr id="40" name="image34.png">
                  <a:extLst>
                    <a:ext uri="{FF2B5EF4-FFF2-40B4-BE49-F238E27FC236}">
                      <a16:creationId xmlns:a16="http://schemas.microsoft.com/office/drawing/2014/main" id="{5C80F49D-7488-4AE8-AA24-FFD9AFDFF9C3}"/>
                    </a:ext>
                  </a:extLst>
                </p:cNvPr>
                <p:cNvPicPr>
                  <a:picLocks noChangeAspect="1"/>
                </p:cNvPicPr>
                <p:nvPr/>
              </p:nvPicPr>
              <p:blipFill>
                <a:blip r:embed="rId21">
                  <a:extLst/>
                </a:blip>
                <a:stretch>
                  <a:fillRect/>
                </a:stretch>
              </p:blipFill>
              <p:spPr>
                <a:xfrm>
                  <a:off x="3977716" y="1779074"/>
                  <a:ext cx="2338417" cy="1234479"/>
                </a:xfrm>
                <a:prstGeom prst="rect">
                  <a:avLst/>
                </a:prstGeom>
                <a:ln w="12700" cap="flat">
                  <a:noFill/>
                  <a:miter lim="400000"/>
                </a:ln>
                <a:effectLst/>
              </p:spPr>
            </p:pic>
            <p:pic>
              <p:nvPicPr>
                <p:cNvPr id="42" name="image36.png" descr="http://www.extremenetworks.com/blog/wp-content/uploads/2011/02/openstack-logo.png">
                  <a:extLst>
                    <a:ext uri="{FF2B5EF4-FFF2-40B4-BE49-F238E27FC236}">
                      <a16:creationId xmlns:a16="http://schemas.microsoft.com/office/drawing/2014/main" id="{4865D4BC-E46F-4B61-BA94-B5517EF26E7A}"/>
                    </a:ext>
                  </a:extLst>
                </p:cNvPr>
                <p:cNvPicPr>
                  <a:picLocks noChangeAspect="1"/>
                </p:cNvPicPr>
                <p:nvPr/>
              </p:nvPicPr>
              <p:blipFill>
                <a:blip r:embed="rId22">
                  <a:extLst/>
                </a:blip>
                <a:stretch>
                  <a:fillRect/>
                </a:stretch>
              </p:blipFill>
              <p:spPr>
                <a:xfrm>
                  <a:off x="7975599" y="657105"/>
                  <a:ext cx="2781299" cy="2085591"/>
                </a:xfrm>
                <a:prstGeom prst="rect">
                  <a:avLst/>
                </a:prstGeom>
                <a:ln w="12700" cap="flat">
                  <a:noFill/>
                  <a:miter lim="400000"/>
                </a:ln>
                <a:effectLst/>
              </p:spPr>
            </p:pic>
          </p:grpSp>
        </p:grpSp>
      </p:grpSp>
      <p:pic>
        <p:nvPicPr>
          <p:cNvPr id="2" name="Picture 1">
            <a:extLst>
              <a:ext uri="{FF2B5EF4-FFF2-40B4-BE49-F238E27FC236}">
                <a16:creationId xmlns:a16="http://schemas.microsoft.com/office/drawing/2014/main" id="{3E0DD136-62C8-5E4B-A06F-0203CD24E3CA}"/>
              </a:ext>
            </a:extLst>
          </p:cNvPr>
          <p:cNvPicPr>
            <a:picLocks noChangeAspect="1"/>
          </p:cNvPicPr>
          <p:nvPr/>
        </p:nvPicPr>
        <p:blipFill>
          <a:blip r:embed="rId23"/>
          <a:stretch>
            <a:fillRect/>
          </a:stretch>
        </p:blipFill>
        <p:spPr>
          <a:xfrm>
            <a:off x="7490255" y="5971609"/>
            <a:ext cx="1593041" cy="469624"/>
          </a:xfrm>
          <a:prstGeom prst="rect">
            <a:avLst/>
          </a:prstGeom>
        </p:spPr>
      </p:pic>
    </p:spTree>
    <p:extLst>
      <p:ext uri="{BB962C8B-B14F-4D97-AF65-F5344CB8AC3E}">
        <p14:creationId xmlns:p14="http://schemas.microsoft.com/office/powerpoint/2010/main" val="306986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B1F1E7-43A6-4049-AAEC-381681E6FDD4}"/>
              </a:ext>
            </a:extLst>
          </p:cNvPr>
          <p:cNvSpPr>
            <a:spLocks noGrp="1"/>
          </p:cNvSpPr>
          <p:nvPr>
            <p:ph type="body" sz="quarter" idx="10"/>
          </p:nvPr>
        </p:nvSpPr>
        <p:spPr>
          <a:xfrm>
            <a:off x="1" y="361950"/>
            <a:ext cx="12188825" cy="603504"/>
          </a:xfrm>
        </p:spPr>
        <p:txBody>
          <a:bodyPr/>
          <a:lstStyle/>
          <a:p>
            <a:r>
              <a:rPr lang="en-US" dirty="0"/>
              <a:t>Docker Components</a:t>
            </a:r>
          </a:p>
        </p:txBody>
      </p:sp>
      <p:pic>
        <p:nvPicPr>
          <p:cNvPr id="53" name="image37.png" descr="large_v-trans.png">
            <a:extLst>
              <a:ext uri="{FF2B5EF4-FFF2-40B4-BE49-F238E27FC236}">
                <a16:creationId xmlns:a16="http://schemas.microsoft.com/office/drawing/2014/main" id="{8447C5D0-A2B8-4BB2-B5CD-7D179E5B0461}"/>
              </a:ext>
            </a:extLst>
          </p:cNvPr>
          <p:cNvPicPr>
            <a:picLocks noChangeAspect="1"/>
          </p:cNvPicPr>
          <p:nvPr/>
        </p:nvPicPr>
        <p:blipFill>
          <a:blip r:embed="rId3">
            <a:alphaModFix amt="22000"/>
            <a:extLst/>
          </a:blip>
          <a:stretch>
            <a:fillRect/>
          </a:stretch>
        </p:blipFill>
        <p:spPr>
          <a:xfrm>
            <a:off x="3137670" y="104384"/>
            <a:ext cx="8048118" cy="7182350"/>
          </a:xfrm>
          <a:prstGeom prst="rect">
            <a:avLst/>
          </a:prstGeom>
          <a:ln w="12700">
            <a:miter lim="400000"/>
          </a:ln>
        </p:spPr>
      </p:pic>
      <p:sp>
        <p:nvSpPr>
          <p:cNvPr id="56" name="Shape 821">
            <a:extLst>
              <a:ext uri="{FF2B5EF4-FFF2-40B4-BE49-F238E27FC236}">
                <a16:creationId xmlns:a16="http://schemas.microsoft.com/office/drawing/2014/main" id="{49E08FA1-8C4D-4B6C-ACBC-2C64F545646B}"/>
              </a:ext>
            </a:extLst>
          </p:cNvPr>
          <p:cNvSpPr txBox="1">
            <a:spLocks/>
          </p:cNvSpPr>
          <p:nvPr/>
        </p:nvSpPr>
        <p:spPr bwMode="gray">
          <a:xfrm>
            <a:off x="2841681" y="1163323"/>
            <a:ext cx="9210112" cy="566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sz="1800" b="1" dirty="0">
                <a:solidFill>
                  <a:srgbClr val="000000"/>
                </a:solidFill>
              </a:rPr>
              <a:t>Image</a:t>
            </a:r>
          </a:p>
          <a:p>
            <a:pPr marL="228535" indent="-228535" defTabSz="896684">
              <a:defRPr/>
            </a:pPr>
            <a:r>
              <a:rPr lang="en-US" sz="1800" dirty="0">
                <a:solidFill>
                  <a:srgbClr val="000000"/>
                </a:solidFill>
              </a:rPr>
              <a:t>A read-only snapshot of a container stored in Docker Hub to be used as a template for building containers</a:t>
            </a:r>
          </a:p>
          <a:p>
            <a:pPr marL="228535" indent="-228535" defTabSz="896684">
              <a:defRPr/>
            </a:pPr>
            <a:endParaRPr lang="en-US" sz="800" dirty="0">
              <a:solidFill>
                <a:srgbClr val="000000"/>
              </a:solidFill>
            </a:endParaRPr>
          </a:p>
          <a:p>
            <a:pPr marL="0" indent="0" defTabSz="896684">
              <a:buNone/>
              <a:defRPr/>
            </a:pPr>
            <a:r>
              <a:rPr lang="en-US" sz="1800" b="1" dirty="0">
                <a:solidFill>
                  <a:srgbClr val="000000"/>
                </a:solidFill>
              </a:rPr>
              <a:t>Container</a:t>
            </a:r>
          </a:p>
          <a:p>
            <a:pPr marL="228535" indent="-228535" defTabSz="896684">
              <a:defRPr/>
            </a:pPr>
            <a:r>
              <a:rPr lang="en-US" sz="1800" dirty="0">
                <a:solidFill>
                  <a:srgbClr val="000000"/>
                </a:solidFill>
              </a:rPr>
              <a:t>The standard unit in which the application service resides or transported</a:t>
            </a:r>
          </a:p>
          <a:p>
            <a:pPr marL="228535" indent="-228535" defTabSz="896684">
              <a:defRPr/>
            </a:pPr>
            <a:endParaRPr lang="en-US" sz="1800" dirty="0">
              <a:solidFill>
                <a:srgbClr val="000000"/>
              </a:solidFill>
            </a:endParaRPr>
          </a:p>
          <a:p>
            <a:pPr marL="0" indent="0" defTabSz="896684">
              <a:buNone/>
              <a:defRPr/>
            </a:pPr>
            <a:r>
              <a:rPr lang="en-US" sz="1800" b="1" dirty="0">
                <a:solidFill>
                  <a:srgbClr val="000000"/>
                </a:solidFill>
              </a:rPr>
              <a:t>Docker Hub/Registry</a:t>
            </a:r>
          </a:p>
          <a:p>
            <a:pPr marL="228535" indent="-228535" defTabSz="896684">
              <a:defRPr/>
            </a:pPr>
            <a:r>
              <a:rPr lang="en-US" sz="1800" dirty="0">
                <a:solidFill>
                  <a:srgbClr val="000000"/>
                </a:solidFill>
              </a:rPr>
              <a:t>Available in SaaS or Enterprise to deploy anywhere you choose </a:t>
            </a:r>
          </a:p>
          <a:p>
            <a:pPr marL="228535" indent="-228535" defTabSz="896684">
              <a:defRPr/>
            </a:pPr>
            <a:r>
              <a:rPr lang="en-US" sz="1800" dirty="0">
                <a:solidFill>
                  <a:srgbClr val="000000"/>
                </a:solidFill>
              </a:rPr>
              <a:t>Stores, distributes, and shares container images</a:t>
            </a:r>
          </a:p>
          <a:p>
            <a:pPr marL="228535" indent="-228535" defTabSz="896684">
              <a:defRPr/>
            </a:pPr>
            <a:endParaRPr lang="en-US" sz="800" dirty="0">
              <a:solidFill>
                <a:srgbClr val="000000"/>
              </a:solidFill>
            </a:endParaRPr>
          </a:p>
          <a:p>
            <a:pPr marL="0" indent="0" defTabSz="896684">
              <a:buNone/>
              <a:defRPr/>
            </a:pPr>
            <a:r>
              <a:rPr lang="en-US" sz="1800" b="1" dirty="0">
                <a:solidFill>
                  <a:srgbClr val="000000"/>
                </a:solidFill>
              </a:rPr>
              <a:t>Docker Engine</a:t>
            </a:r>
          </a:p>
          <a:p>
            <a:pPr marL="228535" indent="-228535" defTabSz="896684">
              <a:defRPr/>
            </a:pPr>
            <a:r>
              <a:rPr lang="en-US" sz="1800" dirty="0">
                <a:solidFill>
                  <a:srgbClr val="000000"/>
                </a:solidFill>
              </a:rPr>
              <a:t>A program that creates, ships, and runs application containers</a:t>
            </a:r>
          </a:p>
          <a:p>
            <a:pPr marL="228535" indent="-228535" defTabSz="896684">
              <a:defRPr/>
            </a:pPr>
            <a:r>
              <a:rPr lang="en-US" sz="1800" dirty="0">
                <a:solidFill>
                  <a:srgbClr val="000000"/>
                </a:solidFill>
              </a:rPr>
              <a:t>Runs on any physical and virtual machine or server locally, in private or public cloud</a:t>
            </a:r>
          </a:p>
          <a:p>
            <a:pPr marL="228535" indent="-228535" defTabSz="896684">
              <a:defRPr/>
            </a:pPr>
            <a:r>
              <a:rPr lang="en-US" sz="1800" dirty="0">
                <a:solidFill>
                  <a:srgbClr val="000000"/>
                </a:solidFill>
              </a:rPr>
              <a:t>Client communicates with Engine to execute commands</a:t>
            </a:r>
          </a:p>
        </p:txBody>
      </p:sp>
      <p:grpSp>
        <p:nvGrpSpPr>
          <p:cNvPr id="2" name="Group 1"/>
          <p:cNvGrpSpPr/>
          <p:nvPr/>
        </p:nvGrpSpPr>
        <p:grpSpPr>
          <a:xfrm>
            <a:off x="556273" y="1143001"/>
            <a:ext cx="1718816" cy="957263"/>
            <a:chOff x="556274" y="1143000"/>
            <a:chExt cx="1718816" cy="957263"/>
          </a:xfrm>
        </p:grpSpPr>
        <p:sp>
          <p:nvSpPr>
            <p:cNvPr id="55" name="Shape 819">
              <a:extLst>
                <a:ext uri="{FF2B5EF4-FFF2-40B4-BE49-F238E27FC236}">
                  <a16:creationId xmlns:a16="http://schemas.microsoft.com/office/drawing/2014/main" id="{2E7A4AF6-D401-4D5F-BBE3-329BC28DED9C}"/>
                </a:ext>
              </a:extLst>
            </p:cNvPr>
            <p:cNvSpPr/>
            <p:nvPr/>
          </p:nvSpPr>
          <p:spPr>
            <a:xfrm>
              <a:off x="556274" y="1143000"/>
              <a:ext cx="1718816" cy="957263"/>
            </a:xfrm>
            <a:prstGeom prst="rect">
              <a:avLst/>
            </a:prstGeom>
            <a:solidFill>
              <a:srgbClr val="FFFFFF"/>
            </a:solidFill>
            <a:ln w="12700">
              <a:solidFill>
                <a:srgbClr val="5698D3"/>
              </a:solidFill>
            </a:ln>
          </p:spPr>
          <p:txBody>
            <a:bodyPr lIns="45709" tIns="45709" rIns="45709" bIns="45709" anchor="ctr"/>
            <a:lstStyle/>
            <a:p>
              <a:pPr defTabSz="1365012">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57" name="image38.png">
              <a:extLst>
                <a:ext uri="{FF2B5EF4-FFF2-40B4-BE49-F238E27FC236}">
                  <a16:creationId xmlns:a16="http://schemas.microsoft.com/office/drawing/2014/main" id="{84E72437-20B3-4666-ABF5-FF2E22CAEF0A}"/>
                </a:ext>
              </a:extLst>
            </p:cNvPr>
            <p:cNvPicPr>
              <a:picLocks noChangeAspect="1"/>
            </p:cNvPicPr>
            <p:nvPr/>
          </p:nvPicPr>
          <p:blipFill>
            <a:blip r:embed="rId4">
              <a:extLst/>
            </a:blip>
            <a:stretch>
              <a:fillRect/>
            </a:stretch>
          </p:blipFill>
          <p:spPr>
            <a:xfrm>
              <a:off x="806240" y="1214438"/>
              <a:ext cx="1062556" cy="825501"/>
            </a:xfrm>
            <a:prstGeom prst="rect">
              <a:avLst/>
            </a:prstGeom>
            <a:ln w="12700">
              <a:miter lim="400000"/>
            </a:ln>
          </p:spPr>
        </p:pic>
      </p:grpSp>
      <p:grpSp>
        <p:nvGrpSpPr>
          <p:cNvPr id="4" name="Group 3"/>
          <p:cNvGrpSpPr/>
          <p:nvPr/>
        </p:nvGrpSpPr>
        <p:grpSpPr>
          <a:xfrm>
            <a:off x="543576" y="2286000"/>
            <a:ext cx="1744210" cy="1123950"/>
            <a:chOff x="543577" y="2286000"/>
            <a:chExt cx="1744210" cy="1123950"/>
          </a:xfrm>
        </p:grpSpPr>
        <p:sp>
          <p:nvSpPr>
            <p:cNvPr id="54" name="Shape 818">
              <a:extLst>
                <a:ext uri="{FF2B5EF4-FFF2-40B4-BE49-F238E27FC236}">
                  <a16:creationId xmlns:a16="http://schemas.microsoft.com/office/drawing/2014/main" id="{80CE2897-159C-482A-8F00-F3E3E96EF23D}"/>
                </a:ext>
              </a:extLst>
            </p:cNvPr>
            <p:cNvSpPr/>
            <p:nvPr/>
          </p:nvSpPr>
          <p:spPr>
            <a:xfrm>
              <a:off x="543577" y="2286000"/>
              <a:ext cx="1744210" cy="1123950"/>
            </a:xfrm>
            <a:prstGeom prst="rect">
              <a:avLst/>
            </a:prstGeom>
            <a:solidFill>
              <a:srgbClr val="FFFFFF"/>
            </a:solidFill>
            <a:ln w="12700">
              <a:solidFill>
                <a:srgbClr val="5698D3"/>
              </a:solidFill>
            </a:ln>
          </p:spPr>
          <p:txBody>
            <a:bodyPr lIns="45709" tIns="45709" rIns="45709" bIns="45709" anchor="ctr"/>
            <a:lstStyle/>
            <a:p>
              <a:pPr defTabSz="1365012">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58" name="image17.png">
              <a:extLst>
                <a:ext uri="{FF2B5EF4-FFF2-40B4-BE49-F238E27FC236}">
                  <a16:creationId xmlns:a16="http://schemas.microsoft.com/office/drawing/2014/main" id="{F8892B3D-885E-453D-A576-1B48E4BCAEB4}"/>
                </a:ext>
              </a:extLst>
            </p:cNvPr>
            <p:cNvPicPr>
              <a:picLocks noChangeAspect="1"/>
            </p:cNvPicPr>
            <p:nvPr/>
          </p:nvPicPr>
          <p:blipFill>
            <a:blip r:embed="rId5">
              <a:extLst/>
            </a:blip>
            <a:stretch>
              <a:fillRect/>
            </a:stretch>
          </p:blipFill>
          <p:spPr>
            <a:xfrm>
              <a:off x="586429" y="2427288"/>
              <a:ext cx="1654539" cy="917576"/>
            </a:xfrm>
            <a:prstGeom prst="rect">
              <a:avLst/>
            </a:prstGeom>
            <a:ln w="12700">
              <a:miter lim="400000"/>
            </a:ln>
          </p:spPr>
        </p:pic>
      </p:grpSp>
      <p:grpSp>
        <p:nvGrpSpPr>
          <p:cNvPr id="6" name="Group 5"/>
          <p:cNvGrpSpPr/>
          <p:nvPr/>
        </p:nvGrpSpPr>
        <p:grpSpPr>
          <a:xfrm>
            <a:off x="501520" y="5095876"/>
            <a:ext cx="1811661" cy="1135063"/>
            <a:chOff x="501519" y="5095875"/>
            <a:chExt cx="1811661" cy="1135063"/>
          </a:xfrm>
        </p:grpSpPr>
        <p:sp>
          <p:nvSpPr>
            <p:cNvPr id="59" name="Shape 824">
              <a:extLst>
                <a:ext uri="{FF2B5EF4-FFF2-40B4-BE49-F238E27FC236}">
                  <a16:creationId xmlns:a16="http://schemas.microsoft.com/office/drawing/2014/main" id="{AA37F95B-1D10-4484-B41E-B90942F8CA1D}"/>
                </a:ext>
              </a:extLst>
            </p:cNvPr>
            <p:cNvSpPr/>
            <p:nvPr/>
          </p:nvSpPr>
          <p:spPr>
            <a:xfrm>
              <a:off x="501519" y="5095875"/>
              <a:ext cx="1811661" cy="1135063"/>
            </a:xfrm>
            <a:prstGeom prst="rect">
              <a:avLst/>
            </a:prstGeom>
            <a:solidFill>
              <a:srgbClr val="FFFFFF"/>
            </a:solidFill>
            <a:ln w="12700">
              <a:solidFill>
                <a:srgbClr val="5698D3"/>
              </a:solidFill>
            </a:ln>
          </p:spPr>
          <p:txBody>
            <a:bodyPr lIns="45709" tIns="45709" rIns="45709" bIns="45709" anchor="ctr"/>
            <a:lstStyle/>
            <a:p>
              <a:pPr defTabSz="1365012">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pic>
          <p:nvPicPr>
            <p:cNvPr id="64" name="image39.pdf">
              <a:extLst>
                <a:ext uri="{FF2B5EF4-FFF2-40B4-BE49-F238E27FC236}">
                  <a16:creationId xmlns:a16="http://schemas.microsoft.com/office/drawing/2014/main" id="{E9659277-BBD7-455A-9935-F40BB9FDE56C}"/>
                </a:ext>
              </a:extLst>
            </p:cNvPr>
            <p:cNvPicPr>
              <a:picLocks noChangeAspect="1"/>
            </p:cNvPicPr>
            <p:nvPr/>
          </p:nvPicPr>
          <p:blipFill>
            <a:blip r:embed="rId6">
              <a:extLst/>
            </a:blip>
            <a:stretch>
              <a:fillRect/>
            </a:stretch>
          </p:blipFill>
          <p:spPr>
            <a:xfrm>
              <a:off x="714982" y="5340350"/>
              <a:ext cx="1449804" cy="592138"/>
            </a:xfrm>
            <a:prstGeom prst="rect">
              <a:avLst/>
            </a:prstGeom>
            <a:ln w="12700">
              <a:miter lim="400000"/>
            </a:ln>
          </p:spPr>
        </p:pic>
      </p:grpSp>
      <p:grpSp>
        <p:nvGrpSpPr>
          <p:cNvPr id="5" name="Group 4"/>
          <p:cNvGrpSpPr/>
          <p:nvPr/>
        </p:nvGrpSpPr>
        <p:grpSpPr>
          <a:xfrm>
            <a:off x="342812" y="3657601"/>
            <a:ext cx="2139393" cy="1114424"/>
            <a:chOff x="342811" y="3657600"/>
            <a:chExt cx="2139393" cy="1114425"/>
          </a:xfrm>
        </p:grpSpPr>
        <p:sp>
          <p:nvSpPr>
            <p:cNvPr id="60" name="Shape 825">
              <a:extLst>
                <a:ext uri="{FF2B5EF4-FFF2-40B4-BE49-F238E27FC236}">
                  <a16:creationId xmlns:a16="http://schemas.microsoft.com/office/drawing/2014/main" id="{1DB5BD25-EFD5-4495-BA4F-A154B170AC00}"/>
                </a:ext>
              </a:extLst>
            </p:cNvPr>
            <p:cNvSpPr/>
            <p:nvPr/>
          </p:nvSpPr>
          <p:spPr>
            <a:xfrm>
              <a:off x="472159" y="3657600"/>
              <a:ext cx="1828324" cy="1114425"/>
            </a:xfrm>
            <a:prstGeom prst="rect">
              <a:avLst/>
            </a:prstGeom>
            <a:solidFill>
              <a:srgbClr val="FFFFFF"/>
            </a:solidFill>
            <a:ln w="12700">
              <a:solidFill>
                <a:srgbClr val="5698D3"/>
              </a:solidFill>
            </a:ln>
          </p:spPr>
          <p:txBody>
            <a:bodyPr lIns="45709" tIns="45709" rIns="45709" bIns="45709" anchor="ctr"/>
            <a:lstStyle/>
            <a:p>
              <a:pPr defTabSz="1365012">
                <a:defRPr sz="54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grpSp>
          <p:nvGrpSpPr>
            <p:cNvPr id="61" name="Group 828">
              <a:extLst>
                <a:ext uri="{FF2B5EF4-FFF2-40B4-BE49-F238E27FC236}">
                  <a16:creationId xmlns:a16="http://schemas.microsoft.com/office/drawing/2014/main" id="{7EC75741-F230-43CE-824C-F626EA2FC4B3}"/>
                </a:ext>
              </a:extLst>
            </p:cNvPr>
            <p:cNvGrpSpPr/>
            <p:nvPr/>
          </p:nvGrpSpPr>
          <p:grpSpPr>
            <a:xfrm>
              <a:off x="342811" y="4051300"/>
              <a:ext cx="973679" cy="414339"/>
              <a:chOff x="0" y="0"/>
              <a:chExt cx="1947865" cy="828676"/>
            </a:xfrm>
          </p:grpSpPr>
          <p:sp>
            <p:nvSpPr>
              <p:cNvPr id="62" name="Shape 826">
                <a:extLst>
                  <a:ext uri="{FF2B5EF4-FFF2-40B4-BE49-F238E27FC236}">
                    <a16:creationId xmlns:a16="http://schemas.microsoft.com/office/drawing/2014/main" id="{323F1E02-6522-490C-91E3-80C981D0BEFC}"/>
                  </a:ext>
                </a:extLst>
              </p:cNvPr>
              <p:cNvSpPr/>
              <p:nvPr/>
            </p:nvSpPr>
            <p:spPr>
              <a:xfrm>
                <a:off x="0" y="0"/>
                <a:ext cx="1947865" cy="828676"/>
              </a:xfrm>
              <a:prstGeom prst="roundRect">
                <a:avLst>
                  <a:gd name="adj" fmla="val 16667"/>
                </a:avLst>
              </a:prstGeom>
              <a:solidFill>
                <a:srgbClr val="0CC5EA"/>
              </a:solidFill>
              <a:ln w="12700" cap="flat">
                <a:solidFill>
                  <a:srgbClr val="5698D3"/>
                </a:solidFill>
                <a:prstDash val="solid"/>
                <a:round/>
              </a:ln>
              <a:effectLst/>
            </p:spPr>
            <p:txBody>
              <a:bodyPr wrap="square" lIns="91438" tIns="91438" rIns="91438" bIns="91438" numCol="1" anchor="ctr">
                <a:noAutofit/>
              </a:bodyPr>
              <a:lstStyle/>
              <a:p>
                <a:pPr algn="ctr" defTabSz="1365012"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63" name="Shape 827">
                <a:extLst>
                  <a:ext uri="{FF2B5EF4-FFF2-40B4-BE49-F238E27FC236}">
                    <a16:creationId xmlns:a16="http://schemas.microsoft.com/office/drawing/2014/main" id="{3AA2C021-A6EE-4108-837D-A666A9AA7C7B}"/>
                  </a:ext>
                </a:extLst>
              </p:cNvPr>
              <p:cNvSpPr/>
              <p:nvPr/>
            </p:nvSpPr>
            <p:spPr>
              <a:xfrm>
                <a:off x="40451" y="168118"/>
                <a:ext cx="1866964" cy="49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2730525">
                  <a:lnSpc>
                    <a:spcPct val="100000"/>
                  </a:lnSpc>
                  <a:defRPr sz="3800">
                    <a:solidFill>
                      <a:srgbClr val="FFFFFF"/>
                    </a:solidFill>
                  </a:defRPr>
                </a:lvl1pPr>
              </a:lstStyle>
              <a:p>
                <a:pPr defTabSz="2730571" eaLnBrk="1" fontAlgn="auto" hangingPunct="1">
                  <a:spcBef>
                    <a:spcPts val="0"/>
                  </a:spcBef>
                  <a:spcAft>
                    <a:spcPts val="0"/>
                  </a:spcAft>
                  <a:defRPr/>
                </a:pPr>
                <a:r>
                  <a:rPr sz="1600" kern="0"/>
                  <a:t>SaaS</a:t>
                </a:r>
              </a:p>
            </p:txBody>
          </p:sp>
        </p:grpSp>
        <p:grpSp>
          <p:nvGrpSpPr>
            <p:cNvPr id="65" name="Group 832">
              <a:extLst>
                <a:ext uri="{FF2B5EF4-FFF2-40B4-BE49-F238E27FC236}">
                  <a16:creationId xmlns:a16="http://schemas.microsoft.com/office/drawing/2014/main" id="{952271C9-D997-4249-AB19-77E62FE14416}"/>
                </a:ext>
              </a:extLst>
            </p:cNvPr>
            <p:cNvGrpSpPr/>
            <p:nvPr/>
          </p:nvGrpSpPr>
          <p:grpSpPr>
            <a:xfrm>
              <a:off x="1445043" y="4051300"/>
              <a:ext cx="1037161" cy="420688"/>
              <a:chOff x="0" y="0"/>
              <a:chExt cx="2074862" cy="841376"/>
            </a:xfrm>
          </p:grpSpPr>
          <p:sp>
            <p:nvSpPr>
              <p:cNvPr id="66" name="Shape 830">
                <a:extLst>
                  <a:ext uri="{FF2B5EF4-FFF2-40B4-BE49-F238E27FC236}">
                    <a16:creationId xmlns:a16="http://schemas.microsoft.com/office/drawing/2014/main" id="{27136409-9403-40C6-A780-2DF2D25C54A5}"/>
                  </a:ext>
                </a:extLst>
              </p:cNvPr>
              <p:cNvSpPr/>
              <p:nvPr/>
            </p:nvSpPr>
            <p:spPr>
              <a:xfrm>
                <a:off x="0" y="0"/>
                <a:ext cx="2074862" cy="841376"/>
              </a:xfrm>
              <a:prstGeom prst="roundRect">
                <a:avLst>
                  <a:gd name="adj" fmla="val 16667"/>
                </a:avLst>
              </a:prstGeom>
              <a:solidFill>
                <a:srgbClr val="0CC5EA"/>
              </a:solidFill>
              <a:ln w="12700" cap="flat">
                <a:solidFill>
                  <a:srgbClr val="5698D3"/>
                </a:solidFill>
                <a:prstDash val="solid"/>
                <a:round/>
              </a:ln>
              <a:effectLst/>
            </p:spPr>
            <p:txBody>
              <a:bodyPr wrap="square" lIns="91438" tIns="91438" rIns="91438" bIns="91438" numCol="1" anchor="ctr">
                <a:noAutofit/>
              </a:bodyPr>
              <a:lstStyle/>
              <a:p>
                <a:pPr algn="ctr" defTabSz="1365012"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67" name="Shape 831">
                <a:extLst>
                  <a:ext uri="{FF2B5EF4-FFF2-40B4-BE49-F238E27FC236}">
                    <a16:creationId xmlns:a16="http://schemas.microsoft.com/office/drawing/2014/main" id="{09CBB105-814E-4DE3-B6DE-8523EC0527D0}"/>
                  </a:ext>
                </a:extLst>
              </p:cNvPr>
              <p:cNvSpPr/>
              <p:nvPr/>
            </p:nvSpPr>
            <p:spPr>
              <a:xfrm>
                <a:off x="41073" y="174471"/>
                <a:ext cx="1992719" cy="4924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2730525">
                  <a:lnSpc>
                    <a:spcPct val="100000"/>
                  </a:lnSpc>
                  <a:defRPr sz="3000">
                    <a:solidFill>
                      <a:srgbClr val="FFFFFF"/>
                    </a:solidFill>
                  </a:defRPr>
                </a:lvl1pPr>
              </a:lstStyle>
              <a:p>
                <a:pPr defTabSz="2730571" eaLnBrk="1" fontAlgn="auto" hangingPunct="1">
                  <a:spcBef>
                    <a:spcPts val="0"/>
                  </a:spcBef>
                  <a:spcAft>
                    <a:spcPts val="0"/>
                  </a:spcAft>
                  <a:defRPr/>
                </a:pPr>
                <a:r>
                  <a:rPr sz="1600" kern="0" dirty="0"/>
                  <a:t>Enterprise</a:t>
                </a:r>
              </a:p>
            </p:txBody>
          </p:sp>
        </p:grpSp>
      </p:grpSp>
    </p:spTree>
    <p:extLst>
      <p:ext uri="{BB962C8B-B14F-4D97-AF65-F5344CB8AC3E}">
        <p14:creationId xmlns:p14="http://schemas.microsoft.com/office/powerpoint/2010/main" val="289411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56">
                                            <p:txEl>
                                              <p:pRg st="1" end="1"/>
                                            </p:txEl>
                                          </p:spTgt>
                                        </p:tgtEl>
                                        <p:attrNameLst>
                                          <p:attrName>style.visibility</p:attrName>
                                        </p:attrNameLst>
                                      </p:cBhvr>
                                      <p:to>
                                        <p:strVal val="visible"/>
                                      </p:to>
                                    </p:set>
                                    <p:animEffect transition="in" filter="dissolve">
                                      <p:cBhvr>
                                        <p:cTn id="13" dur="500"/>
                                        <p:tgtEl>
                                          <p:spTgt spid="5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6">
                                            <p:txEl>
                                              <p:pRg st="3" end="3"/>
                                            </p:txEl>
                                          </p:spTgt>
                                        </p:tgtEl>
                                        <p:attrNameLst>
                                          <p:attrName>style.visibility</p:attrName>
                                        </p:attrNameLst>
                                      </p:cBhvr>
                                      <p:to>
                                        <p:strVal val="visible"/>
                                      </p:to>
                                    </p:set>
                                    <p:animEffect transition="in" filter="dissolve">
                                      <p:cBhvr>
                                        <p:cTn id="18" dur="500"/>
                                        <p:tgtEl>
                                          <p:spTgt spid="5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par>
                                <p:cTn id="22" presetID="9" presetClass="entr" presetSubtype="0" fill="hold" nodeType="withEffect">
                                  <p:stCondLst>
                                    <p:cond delay="0"/>
                                  </p:stCondLst>
                                  <p:childTnLst>
                                    <p:set>
                                      <p:cBhvr>
                                        <p:cTn id="23" dur="1" fill="hold">
                                          <p:stCondLst>
                                            <p:cond delay="0"/>
                                          </p:stCondLst>
                                        </p:cTn>
                                        <p:tgtEl>
                                          <p:spTgt spid="56">
                                            <p:txEl>
                                              <p:pRg st="4" end="4"/>
                                            </p:txEl>
                                          </p:spTgt>
                                        </p:tgtEl>
                                        <p:attrNameLst>
                                          <p:attrName>style.visibility</p:attrName>
                                        </p:attrNameLst>
                                      </p:cBhvr>
                                      <p:to>
                                        <p:strVal val="visible"/>
                                      </p:to>
                                    </p:set>
                                    <p:animEffect transition="in" filter="dissolve">
                                      <p:cBhvr>
                                        <p:cTn id="24" dur="500"/>
                                        <p:tgtEl>
                                          <p:spTgt spid="5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6">
                                            <p:txEl>
                                              <p:pRg st="6" end="6"/>
                                            </p:txEl>
                                          </p:spTgt>
                                        </p:tgtEl>
                                        <p:attrNameLst>
                                          <p:attrName>style.visibility</p:attrName>
                                        </p:attrNameLst>
                                      </p:cBhvr>
                                      <p:to>
                                        <p:strVal val="visible"/>
                                      </p:to>
                                    </p:set>
                                    <p:animEffect transition="in" filter="dissolve">
                                      <p:cBhvr>
                                        <p:cTn id="29" dur="500"/>
                                        <p:tgtEl>
                                          <p:spTgt spid="5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nodeType="withEffect">
                                  <p:stCondLst>
                                    <p:cond delay="0"/>
                                  </p:stCondLst>
                                  <p:childTnLst>
                                    <p:set>
                                      <p:cBhvr>
                                        <p:cTn id="34" dur="1" fill="hold">
                                          <p:stCondLst>
                                            <p:cond delay="0"/>
                                          </p:stCondLst>
                                        </p:cTn>
                                        <p:tgtEl>
                                          <p:spTgt spid="56">
                                            <p:txEl>
                                              <p:pRg st="7" end="7"/>
                                            </p:txEl>
                                          </p:spTgt>
                                        </p:tgtEl>
                                        <p:attrNameLst>
                                          <p:attrName>style.visibility</p:attrName>
                                        </p:attrNameLst>
                                      </p:cBhvr>
                                      <p:to>
                                        <p:strVal val="visible"/>
                                      </p:to>
                                    </p:set>
                                    <p:animEffect transition="in" filter="dissolve">
                                      <p:cBhvr>
                                        <p:cTn id="35" dur="500"/>
                                        <p:tgtEl>
                                          <p:spTgt spid="56">
                                            <p:txEl>
                                              <p:pRg st="7" end="7"/>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56">
                                            <p:txEl>
                                              <p:pRg st="8" end="8"/>
                                            </p:txEl>
                                          </p:spTgt>
                                        </p:tgtEl>
                                        <p:attrNameLst>
                                          <p:attrName>style.visibility</p:attrName>
                                        </p:attrNameLst>
                                      </p:cBhvr>
                                      <p:to>
                                        <p:strVal val="visible"/>
                                      </p:to>
                                    </p:set>
                                    <p:animEffect transition="in" filter="dissolve">
                                      <p:cBhvr>
                                        <p:cTn id="38" dur="500"/>
                                        <p:tgtEl>
                                          <p:spTgt spid="56">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6">
                                            <p:txEl>
                                              <p:pRg st="10" end="10"/>
                                            </p:txEl>
                                          </p:spTgt>
                                        </p:tgtEl>
                                        <p:attrNameLst>
                                          <p:attrName>style.visibility</p:attrName>
                                        </p:attrNameLst>
                                      </p:cBhvr>
                                      <p:to>
                                        <p:strVal val="visible"/>
                                      </p:to>
                                    </p:set>
                                    <p:animEffect transition="in" filter="dissolve">
                                      <p:cBhvr>
                                        <p:cTn id="43" dur="500"/>
                                        <p:tgtEl>
                                          <p:spTgt spid="56">
                                            <p:txEl>
                                              <p:pRg st="10" end="1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nodeType="withEffect">
                                  <p:stCondLst>
                                    <p:cond delay="0"/>
                                  </p:stCondLst>
                                  <p:childTnLst>
                                    <p:set>
                                      <p:cBhvr>
                                        <p:cTn id="48" dur="1" fill="hold">
                                          <p:stCondLst>
                                            <p:cond delay="0"/>
                                          </p:stCondLst>
                                        </p:cTn>
                                        <p:tgtEl>
                                          <p:spTgt spid="56">
                                            <p:txEl>
                                              <p:pRg st="11" end="11"/>
                                            </p:txEl>
                                          </p:spTgt>
                                        </p:tgtEl>
                                        <p:attrNameLst>
                                          <p:attrName>style.visibility</p:attrName>
                                        </p:attrNameLst>
                                      </p:cBhvr>
                                      <p:to>
                                        <p:strVal val="visible"/>
                                      </p:to>
                                    </p:set>
                                    <p:animEffect transition="in" filter="dissolve">
                                      <p:cBhvr>
                                        <p:cTn id="49" dur="500"/>
                                        <p:tgtEl>
                                          <p:spTgt spid="56">
                                            <p:txEl>
                                              <p:pRg st="11" end="11"/>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56">
                                            <p:txEl>
                                              <p:pRg st="12" end="12"/>
                                            </p:txEl>
                                          </p:spTgt>
                                        </p:tgtEl>
                                        <p:attrNameLst>
                                          <p:attrName>style.visibility</p:attrName>
                                        </p:attrNameLst>
                                      </p:cBhvr>
                                      <p:to>
                                        <p:strVal val="visible"/>
                                      </p:to>
                                    </p:set>
                                    <p:animEffect transition="in" filter="dissolve">
                                      <p:cBhvr>
                                        <p:cTn id="52" dur="500"/>
                                        <p:tgtEl>
                                          <p:spTgt spid="56">
                                            <p:txEl>
                                              <p:pRg st="12" end="12"/>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56">
                                            <p:txEl>
                                              <p:pRg st="13" end="13"/>
                                            </p:txEl>
                                          </p:spTgt>
                                        </p:tgtEl>
                                        <p:attrNameLst>
                                          <p:attrName>style.visibility</p:attrName>
                                        </p:attrNameLst>
                                      </p:cBhvr>
                                      <p:to>
                                        <p:strVal val="visible"/>
                                      </p:to>
                                    </p:set>
                                    <p:animEffect transition="in" filter="dissolve">
                                      <p:cBhvr>
                                        <p:cTn id="55" dur="500"/>
                                        <p:tgtEl>
                                          <p:spTgt spid="5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Containers</a:t>
            </a:r>
          </a:p>
        </p:txBody>
      </p:sp>
      <p:pic>
        <p:nvPicPr>
          <p:cNvPr id="6" name="pasted-image.pdf">
            <a:extLst>
              <a:ext uri="{FF2B5EF4-FFF2-40B4-BE49-F238E27FC236}">
                <a16:creationId xmlns:a16="http://schemas.microsoft.com/office/drawing/2014/main" id="{68DCE998-92CE-4A95-A3ED-4A5FC50F9163}"/>
              </a:ext>
            </a:extLst>
          </p:cNvPr>
          <p:cNvPicPr>
            <a:picLocks noChangeAspect="1"/>
          </p:cNvPicPr>
          <p:nvPr/>
        </p:nvPicPr>
        <p:blipFill>
          <a:blip r:embed="rId3">
            <a:extLst/>
          </a:blip>
          <a:stretch>
            <a:fillRect/>
          </a:stretch>
        </p:blipFill>
        <p:spPr>
          <a:xfrm>
            <a:off x="5774600" y="2641593"/>
            <a:ext cx="811257" cy="914291"/>
          </a:xfrm>
          <a:prstGeom prst="rect">
            <a:avLst/>
          </a:prstGeom>
          <a:ln w="12700">
            <a:miter lim="400000"/>
          </a:ln>
        </p:spPr>
      </p:pic>
      <p:sp>
        <p:nvSpPr>
          <p:cNvPr id="7" name="Shape 658">
            <a:extLst>
              <a:ext uri="{FF2B5EF4-FFF2-40B4-BE49-F238E27FC236}">
                <a16:creationId xmlns:a16="http://schemas.microsoft.com/office/drawing/2014/main" id="{161EDB83-BBE9-4BB7-8725-5732AF5F44E5}"/>
              </a:ext>
            </a:extLst>
          </p:cNvPr>
          <p:cNvSpPr/>
          <p:nvPr/>
        </p:nvSpPr>
        <p:spPr>
          <a:xfrm>
            <a:off x="1011732" y="4185944"/>
            <a:ext cx="9141851" cy="482301"/>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r>
              <a:rPr sz="2801" dirty="0">
                <a:solidFill>
                  <a:srgbClr val="0B427B"/>
                </a:solidFill>
              </a:rPr>
              <a:t>Everyone’s container journey starts with one container….</a:t>
            </a:r>
          </a:p>
        </p:txBody>
      </p:sp>
    </p:spTree>
    <p:extLst>
      <p:ext uri="{BB962C8B-B14F-4D97-AF65-F5344CB8AC3E}">
        <p14:creationId xmlns:p14="http://schemas.microsoft.com/office/powerpoint/2010/main" val="163949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851C74-4124-4433-89BD-2F3B9008391D}"/>
              </a:ext>
            </a:extLst>
          </p:cNvPr>
          <p:cNvSpPr>
            <a:spLocks noGrp="1"/>
          </p:cNvSpPr>
          <p:nvPr>
            <p:ph type="body" sz="quarter" idx="10"/>
          </p:nvPr>
        </p:nvSpPr>
        <p:spPr/>
        <p:txBody>
          <a:bodyPr/>
          <a:lstStyle/>
          <a:p>
            <a:r>
              <a:rPr lang="en-US" dirty="0"/>
              <a:t>Containers</a:t>
            </a:r>
          </a:p>
        </p:txBody>
      </p:sp>
      <p:pic>
        <p:nvPicPr>
          <p:cNvPr id="13" name="pasted-image.pdf">
            <a:extLst>
              <a:ext uri="{FF2B5EF4-FFF2-40B4-BE49-F238E27FC236}">
                <a16:creationId xmlns:a16="http://schemas.microsoft.com/office/drawing/2014/main" id="{C85184FF-EE3B-45FA-869B-2EF059DD4D09}"/>
              </a:ext>
            </a:extLst>
          </p:cNvPr>
          <p:cNvPicPr>
            <a:picLocks noChangeAspect="1"/>
          </p:cNvPicPr>
          <p:nvPr/>
        </p:nvPicPr>
        <p:blipFill>
          <a:blip r:embed="rId3">
            <a:extLst/>
          </a:blip>
          <a:stretch>
            <a:fillRect/>
          </a:stretch>
        </p:blipFill>
        <p:spPr>
          <a:xfrm>
            <a:off x="6245800" y="2028410"/>
            <a:ext cx="790977" cy="891434"/>
          </a:xfrm>
          <a:prstGeom prst="rect">
            <a:avLst/>
          </a:prstGeom>
          <a:ln w="12700">
            <a:miter lim="400000"/>
          </a:ln>
        </p:spPr>
      </p:pic>
      <p:sp>
        <p:nvSpPr>
          <p:cNvPr id="14" name="Shape 661">
            <a:extLst>
              <a:ext uri="{FF2B5EF4-FFF2-40B4-BE49-F238E27FC236}">
                <a16:creationId xmlns:a16="http://schemas.microsoft.com/office/drawing/2014/main" id="{DEE28794-5808-4CAD-9FE6-C42605E0141E}"/>
              </a:ext>
            </a:extLst>
          </p:cNvPr>
          <p:cNvSpPr/>
          <p:nvPr/>
        </p:nvSpPr>
        <p:spPr>
          <a:xfrm>
            <a:off x="2479266" y="4123563"/>
            <a:ext cx="6104225" cy="482301"/>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r>
              <a:rPr sz="2801" dirty="0">
                <a:solidFill>
                  <a:srgbClr val="0B427B"/>
                </a:solidFill>
              </a:rPr>
              <a:t>At first the growth is easy to handle….</a:t>
            </a:r>
          </a:p>
        </p:txBody>
      </p:sp>
      <p:pic>
        <p:nvPicPr>
          <p:cNvPr id="15" name="pasted-image.pdf">
            <a:extLst>
              <a:ext uri="{FF2B5EF4-FFF2-40B4-BE49-F238E27FC236}">
                <a16:creationId xmlns:a16="http://schemas.microsoft.com/office/drawing/2014/main" id="{F730363F-BA56-4FCE-AA46-1A36A707993B}"/>
              </a:ext>
            </a:extLst>
          </p:cNvPr>
          <p:cNvPicPr>
            <a:picLocks noChangeAspect="1"/>
          </p:cNvPicPr>
          <p:nvPr/>
        </p:nvPicPr>
        <p:blipFill>
          <a:blip r:embed="rId3">
            <a:extLst/>
          </a:blip>
          <a:stretch>
            <a:fillRect/>
          </a:stretch>
        </p:blipFill>
        <p:spPr>
          <a:xfrm>
            <a:off x="5775718" y="2657516"/>
            <a:ext cx="790977" cy="891434"/>
          </a:xfrm>
          <a:prstGeom prst="rect">
            <a:avLst/>
          </a:prstGeom>
          <a:ln w="12700">
            <a:miter lim="400000"/>
          </a:ln>
        </p:spPr>
      </p:pic>
      <p:pic>
        <p:nvPicPr>
          <p:cNvPr id="16" name="pasted-image.pdf">
            <a:extLst>
              <a:ext uri="{FF2B5EF4-FFF2-40B4-BE49-F238E27FC236}">
                <a16:creationId xmlns:a16="http://schemas.microsoft.com/office/drawing/2014/main" id="{CB8DB900-AF5D-4ECB-930C-0B6116E14315}"/>
              </a:ext>
            </a:extLst>
          </p:cNvPr>
          <p:cNvPicPr>
            <a:picLocks noChangeAspect="1"/>
          </p:cNvPicPr>
          <p:nvPr/>
        </p:nvPicPr>
        <p:blipFill>
          <a:blip r:embed="rId3">
            <a:extLst/>
          </a:blip>
          <a:stretch>
            <a:fillRect/>
          </a:stretch>
        </p:blipFill>
        <p:spPr>
          <a:xfrm>
            <a:off x="8146694" y="3017939"/>
            <a:ext cx="790977" cy="891434"/>
          </a:xfrm>
          <a:prstGeom prst="rect">
            <a:avLst/>
          </a:prstGeom>
          <a:ln w="12700">
            <a:miter lim="400000"/>
          </a:ln>
        </p:spPr>
      </p:pic>
      <p:pic>
        <p:nvPicPr>
          <p:cNvPr id="17" name="pasted-image.pdf">
            <a:extLst>
              <a:ext uri="{FF2B5EF4-FFF2-40B4-BE49-F238E27FC236}">
                <a16:creationId xmlns:a16="http://schemas.microsoft.com/office/drawing/2014/main" id="{FC260C1F-1613-4B4A-9391-E9EFCA217E6F}"/>
              </a:ext>
            </a:extLst>
          </p:cNvPr>
          <p:cNvPicPr>
            <a:picLocks noChangeAspect="1"/>
          </p:cNvPicPr>
          <p:nvPr/>
        </p:nvPicPr>
        <p:blipFill>
          <a:blip r:embed="rId3">
            <a:extLst/>
          </a:blip>
          <a:stretch>
            <a:fillRect/>
          </a:stretch>
        </p:blipFill>
        <p:spPr>
          <a:xfrm>
            <a:off x="3268393" y="1459536"/>
            <a:ext cx="790977" cy="891434"/>
          </a:xfrm>
          <a:prstGeom prst="rect">
            <a:avLst/>
          </a:prstGeom>
          <a:ln w="12700">
            <a:miter lim="400000"/>
          </a:ln>
        </p:spPr>
      </p:pic>
      <p:pic>
        <p:nvPicPr>
          <p:cNvPr id="18" name="pasted-image.pdf">
            <a:extLst>
              <a:ext uri="{FF2B5EF4-FFF2-40B4-BE49-F238E27FC236}">
                <a16:creationId xmlns:a16="http://schemas.microsoft.com/office/drawing/2014/main" id="{F4C5CC4A-EFE4-4C65-93C1-45947AFCC307}"/>
              </a:ext>
            </a:extLst>
          </p:cNvPr>
          <p:cNvPicPr>
            <a:picLocks noChangeAspect="1"/>
          </p:cNvPicPr>
          <p:nvPr/>
        </p:nvPicPr>
        <p:blipFill>
          <a:blip r:embed="rId3">
            <a:extLst/>
          </a:blip>
          <a:stretch>
            <a:fillRect/>
          </a:stretch>
        </p:blipFill>
        <p:spPr>
          <a:xfrm>
            <a:off x="1771107" y="4965165"/>
            <a:ext cx="790977" cy="891434"/>
          </a:xfrm>
          <a:prstGeom prst="rect">
            <a:avLst/>
          </a:prstGeom>
          <a:ln w="12700">
            <a:miter lim="400000"/>
          </a:ln>
        </p:spPr>
      </p:pic>
    </p:spTree>
    <p:extLst>
      <p:ext uri="{BB962C8B-B14F-4D97-AF65-F5344CB8AC3E}">
        <p14:creationId xmlns:p14="http://schemas.microsoft.com/office/powerpoint/2010/main" val="60936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300"/>
                                  </p:stCondLst>
                                  <p:iterate>
                                    <p:tmAbs val="0"/>
                                  </p:iterate>
                                  <p:childTnLst>
                                    <p:set>
                                      <p:cBhvr>
                                        <p:cTn id="6" fill="hold"/>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50"/>
                            </p:stCondLst>
                            <p:childTnLst>
                              <p:par>
                                <p:cTn id="10" presetID="23" presetClass="entr" presetSubtype="16" fill="hold" grpId="0" nodeType="afterEffect">
                                  <p:stCondLst>
                                    <p:cond delay="300"/>
                                  </p:stCondLst>
                                  <p:iterate>
                                    <p:tmAbs val="0"/>
                                  </p:iterate>
                                  <p:childTnLst>
                                    <p:set>
                                      <p:cBhvr>
                                        <p:cTn id="11" fill="hold"/>
                                        <p:tgtEl>
                                          <p:spTgt spid="17"/>
                                        </p:tgtEl>
                                        <p:attrNameLst>
                                          <p:attrName>style.visibility</p:attrName>
                                        </p:attrNameLst>
                                      </p:cBhvr>
                                      <p:to>
                                        <p:strVal val="visible"/>
                                      </p:to>
                                    </p:set>
                                    <p:anim calcmode="lin" valueType="num">
                                      <p:cBhvr>
                                        <p:cTn id="12" dur="250" fill="hold"/>
                                        <p:tgtEl>
                                          <p:spTgt spid="17"/>
                                        </p:tgtEl>
                                        <p:attrNameLst>
                                          <p:attrName>ppt_w</p:attrName>
                                        </p:attrNameLst>
                                      </p:cBhvr>
                                      <p:tavLst>
                                        <p:tav tm="0">
                                          <p:val>
                                            <p:fltVal val="0"/>
                                          </p:val>
                                        </p:tav>
                                        <p:tav tm="100000">
                                          <p:val>
                                            <p:strVal val="#ppt_w"/>
                                          </p:val>
                                        </p:tav>
                                      </p:tavLst>
                                    </p:anim>
                                    <p:anim calcmode="lin" valueType="num">
                                      <p:cBhvr>
                                        <p:cTn id="13" dur="25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1100"/>
                            </p:stCondLst>
                            <p:childTnLst>
                              <p:par>
                                <p:cTn id="15" presetID="23" presetClass="entr" presetSubtype="16" fill="hold" grpId="0" nodeType="afterEffect">
                                  <p:stCondLst>
                                    <p:cond delay="0"/>
                                  </p:stCondLst>
                                  <p:iterate>
                                    <p:tmAbs val="0"/>
                                  </p:iterate>
                                  <p:childTnLst>
                                    <p:set>
                                      <p:cBhvr>
                                        <p:cTn id="16" fill="hold"/>
                                        <p:tgtEl>
                                          <p:spTgt spid="16"/>
                                        </p:tgtEl>
                                        <p:attrNameLst>
                                          <p:attrName>style.visibility</p:attrName>
                                        </p:attrNameLst>
                                      </p:cBhvr>
                                      <p:to>
                                        <p:strVal val="visible"/>
                                      </p:to>
                                    </p:set>
                                    <p:anim calcmode="lin" valueType="num">
                                      <p:cBhvr>
                                        <p:cTn id="17" dur="250" fill="hold"/>
                                        <p:tgtEl>
                                          <p:spTgt spid="16"/>
                                        </p:tgtEl>
                                        <p:attrNameLst>
                                          <p:attrName>ppt_w</p:attrName>
                                        </p:attrNameLst>
                                      </p:cBhvr>
                                      <p:tavLst>
                                        <p:tav tm="0">
                                          <p:val>
                                            <p:fltVal val="0"/>
                                          </p:val>
                                        </p:tav>
                                        <p:tav tm="100000">
                                          <p:val>
                                            <p:strVal val="#ppt_w"/>
                                          </p:val>
                                        </p:tav>
                                      </p:tavLst>
                                    </p:anim>
                                    <p:anim calcmode="lin" valueType="num">
                                      <p:cBhvr>
                                        <p:cTn id="18" dur="250" fill="hold"/>
                                        <p:tgtEl>
                                          <p:spTgt spid="16"/>
                                        </p:tgtEl>
                                        <p:attrNameLst>
                                          <p:attrName>ppt_h</p:attrName>
                                        </p:attrNameLst>
                                      </p:cBhvr>
                                      <p:tavLst>
                                        <p:tav tm="0">
                                          <p:val>
                                            <p:fltVal val="0"/>
                                          </p:val>
                                        </p:tav>
                                        <p:tav tm="100000">
                                          <p:val>
                                            <p:strVal val="#ppt_h"/>
                                          </p:val>
                                        </p:tav>
                                      </p:tavLst>
                                    </p:anim>
                                  </p:childTnLst>
                                </p:cTn>
                              </p:par>
                            </p:childTnLst>
                          </p:cTn>
                        </p:par>
                        <p:par>
                          <p:cTn id="19" fill="hold">
                            <p:stCondLst>
                              <p:cond delay="1350"/>
                            </p:stCondLst>
                            <p:childTnLst>
                              <p:par>
                                <p:cTn id="20" presetID="23" presetClass="entr" presetSubtype="16" fill="hold" grpId="0" nodeType="afterEffect">
                                  <p:stCondLst>
                                    <p:cond delay="300"/>
                                  </p:stCondLst>
                                  <p:iterate>
                                    <p:tmAbs val="0"/>
                                  </p:iterate>
                                  <p:childTnLst>
                                    <p:set>
                                      <p:cBhvr>
                                        <p:cTn id="21" fill="hold"/>
                                        <p:tgtEl>
                                          <p:spTgt spid="18"/>
                                        </p:tgtEl>
                                        <p:attrNameLst>
                                          <p:attrName>style.visibility</p:attrName>
                                        </p:attrNameLst>
                                      </p:cBhvr>
                                      <p:to>
                                        <p:strVal val="visible"/>
                                      </p:to>
                                    </p:set>
                                    <p:anim calcmode="lin" valueType="num">
                                      <p:cBhvr>
                                        <p:cTn id="22" dur="250" fill="hold"/>
                                        <p:tgtEl>
                                          <p:spTgt spid="18"/>
                                        </p:tgtEl>
                                        <p:attrNameLst>
                                          <p:attrName>ppt_w</p:attrName>
                                        </p:attrNameLst>
                                      </p:cBhvr>
                                      <p:tavLst>
                                        <p:tav tm="0">
                                          <p:val>
                                            <p:fltVal val="0"/>
                                          </p:val>
                                        </p:tav>
                                        <p:tav tm="100000">
                                          <p:val>
                                            <p:strVal val="#ppt_w"/>
                                          </p:val>
                                        </p:tav>
                                      </p:tavLst>
                                    </p:anim>
                                    <p:anim calcmode="lin" valueType="num">
                                      <p:cBhvr>
                                        <p:cTn id="23" dur="25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6" grpId="0" animBg="1" advAuto="0"/>
      <p:bldP spid="17" grpId="0" animBg="1" advAuto="0"/>
      <p:bldP spid="1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50AF5F-1E0F-4931-ACDA-7A5E7DB9BF75}"/>
              </a:ext>
            </a:extLst>
          </p:cNvPr>
          <p:cNvSpPr>
            <a:spLocks noGrp="1"/>
          </p:cNvSpPr>
          <p:nvPr>
            <p:ph type="body" sz="quarter" idx="10"/>
          </p:nvPr>
        </p:nvSpPr>
        <p:spPr/>
        <p:txBody>
          <a:bodyPr/>
          <a:lstStyle/>
          <a:p>
            <a:r>
              <a:rPr lang="en-US" dirty="0"/>
              <a:t>Containers</a:t>
            </a:r>
          </a:p>
        </p:txBody>
      </p:sp>
      <p:pic>
        <p:nvPicPr>
          <p:cNvPr id="11" name="pasted-image.pdf">
            <a:extLst>
              <a:ext uri="{FF2B5EF4-FFF2-40B4-BE49-F238E27FC236}">
                <a16:creationId xmlns:a16="http://schemas.microsoft.com/office/drawing/2014/main" id="{2D50A5D5-2CF3-40DD-8F6D-2C19F12864A5}"/>
              </a:ext>
            </a:extLst>
          </p:cNvPr>
          <p:cNvPicPr>
            <a:picLocks noChangeAspect="1"/>
          </p:cNvPicPr>
          <p:nvPr/>
        </p:nvPicPr>
        <p:blipFill>
          <a:blip r:embed="rId3">
            <a:extLst/>
          </a:blip>
          <a:stretch>
            <a:fillRect/>
          </a:stretch>
        </p:blipFill>
        <p:spPr>
          <a:xfrm>
            <a:off x="5779949" y="2837274"/>
            <a:ext cx="790977" cy="891434"/>
          </a:xfrm>
          <a:prstGeom prst="rect">
            <a:avLst/>
          </a:prstGeom>
          <a:ln w="12700">
            <a:miter lim="400000"/>
          </a:ln>
        </p:spPr>
      </p:pic>
      <p:pic>
        <p:nvPicPr>
          <p:cNvPr id="12" name="pasted-image.pdf">
            <a:extLst>
              <a:ext uri="{FF2B5EF4-FFF2-40B4-BE49-F238E27FC236}">
                <a16:creationId xmlns:a16="http://schemas.microsoft.com/office/drawing/2014/main" id="{CB3BEC7B-E379-4CEC-A920-270074FB3500}"/>
              </a:ext>
            </a:extLst>
          </p:cNvPr>
          <p:cNvPicPr>
            <a:picLocks noChangeAspect="1"/>
          </p:cNvPicPr>
          <p:nvPr/>
        </p:nvPicPr>
        <p:blipFill>
          <a:blip r:embed="rId3">
            <a:extLst/>
          </a:blip>
          <a:stretch>
            <a:fillRect/>
          </a:stretch>
        </p:blipFill>
        <p:spPr>
          <a:xfrm>
            <a:off x="5325482" y="2211815"/>
            <a:ext cx="790977" cy="891434"/>
          </a:xfrm>
          <a:prstGeom prst="rect">
            <a:avLst/>
          </a:prstGeom>
          <a:ln w="12700">
            <a:miter lim="400000"/>
          </a:ln>
        </p:spPr>
      </p:pic>
      <p:pic>
        <p:nvPicPr>
          <p:cNvPr id="19" name="pasted-image.pdf">
            <a:extLst>
              <a:ext uri="{FF2B5EF4-FFF2-40B4-BE49-F238E27FC236}">
                <a16:creationId xmlns:a16="http://schemas.microsoft.com/office/drawing/2014/main" id="{C862ABB5-3106-4E2C-A4A8-77C473F1272A}"/>
              </a:ext>
            </a:extLst>
          </p:cNvPr>
          <p:cNvPicPr>
            <a:picLocks noChangeAspect="1"/>
          </p:cNvPicPr>
          <p:nvPr/>
        </p:nvPicPr>
        <p:blipFill>
          <a:blip r:embed="rId3">
            <a:extLst/>
          </a:blip>
          <a:stretch>
            <a:fillRect/>
          </a:stretch>
        </p:blipFill>
        <p:spPr>
          <a:xfrm>
            <a:off x="2872916" y="1025396"/>
            <a:ext cx="790977" cy="891434"/>
          </a:xfrm>
          <a:prstGeom prst="rect">
            <a:avLst/>
          </a:prstGeom>
          <a:ln w="12700">
            <a:miter lim="400000"/>
          </a:ln>
        </p:spPr>
      </p:pic>
      <p:pic>
        <p:nvPicPr>
          <p:cNvPr id="21" name="pasted-image.pdf">
            <a:extLst>
              <a:ext uri="{FF2B5EF4-FFF2-40B4-BE49-F238E27FC236}">
                <a16:creationId xmlns:a16="http://schemas.microsoft.com/office/drawing/2014/main" id="{EBF81D20-D882-4817-A328-1EFC19445CD0}"/>
              </a:ext>
            </a:extLst>
          </p:cNvPr>
          <p:cNvPicPr>
            <a:picLocks noChangeAspect="1"/>
          </p:cNvPicPr>
          <p:nvPr/>
        </p:nvPicPr>
        <p:blipFill>
          <a:blip r:embed="rId3">
            <a:extLst/>
          </a:blip>
          <a:stretch>
            <a:fillRect/>
          </a:stretch>
        </p:blipFill>
        <p:spPr>
          <a:xfrm>
            <a:off x="4516662" y="1362395"/>
            <a:ext cx="790977" cy="891434"/>
          </a:xfrm>
          <a:prstGeom prst="rect">
            <a:avLst/>
          </a:prstGeom>
          <a:ln w="12700">
            <a:miter lim="400000"/>
          </a:ln>
        </p:spPr>
      </p:pic>
      <p:pic>
        <p:nvPicPr>
          <p:cNvPr id="22" name="pasted-image.pdf">
            <a:extLst>
              <a:ext uri="{FF2B5EF4-FFF2-40B4-BE49-F238E27FC236}">
                <a16:creationId xmlns:a16="http://schemas.microsoft.com/office/drawing/2014/main" id="{658E30D1-1865-4A59-B1FC-DD875762E6F3}"/>
              </a:ext>
            </a:extLst>
          </p:cNvPr>
          <p:cNvPicPr>
            <a:picLocks noChangeAspect="1"/>
          </p:cNvPicPr>
          <p:nvPr/>
        </p:nvPicPr>
        <p:blipFill>
          <a:blip r:embed="rId3">
            <a:extLst/>
          </a:blip>
          <a:stretch>
            <a:fillRect/>
          </a:stretch>
        </p:blipFill>
        <p:spPr>
          <a:xfrm>
            <a:off x="2199879" y="3240575"/>
            <a:ext cx="790977" cy="891434"/>
          </a:xfrm>
          <a:prstGeom prst="rect">
            <a:avLst/>
          </a:prstGeom>
          <a:ln w="12700">
            <a:miter lim="400000"/>
          </a:ln>
        </p:spPr>
      </p:pic>
      <p:pic>
        <p:nvPicPr>
          <p:cNvPr id="23" name="pasted-image.pdf">
            <a:extLst>
              <a:ext uri="{FF2B5EF4-FFF2-40B4-BE49-F238E27FC236}">
                <a16:creationId xmlns:a16="http://schemas.microsoft.com/office/drawing/2014/main" id="{6BBDABAE-7258-4C7E-B510-BC22C8E15EEF}"/>
              </a:ext>
            </a:extLst>
          </p:cNvPr>
          <p:cNvPicPr>
            <a:picLocks noChangeAspect="1"/>
          </p:cNvPicPr>
          <p:nvPr/>
        </p:nvPicPr>
        <p:blipFill>
          <a:blip r:embed="rId3">
            <a:extLst/>
          </a:blip>
          <a:stretch>
            <a:fillRect/>
          </a:stretch>
        </p:blipFill>
        <p:spPr>
          <a:xfrm>
            <a:off x="2590344" y="2768760"/>
            <a:ext cx="790977" cy="891434"/>
          </a:xfrm>
          <a:prstGeom prst="rect">
            <a:avLst/>
          </a:prstGeom>
          <a:ln w="12700">
            <a:miter lim="400000"/>
          </a:ln>
        </p:spPr>
      </p:pic>
      <p:pic>
        <p:nvPicPr>
          <p:cNvPr id="24" name="pasted-image.pdf">
            <a:extLst>
              <a:ext uri="{FF2B5EF4-FFF2-40B4-BE49-F238E27FC236}">
                <a16:creationId xmlns:a16="http://schemas.microsoft.com/office/drawing/2014/main" id="{93FC20EC-F49E-4F4B-84C6-5B79426A0FB6}"/>
              </a:ext>
            </a:extLst>
          </p:cNvPr>
          <p:cNvPicPr>
            <a:picLocks noChangeAspect="1"/>
          </p:cNvPicPr>
          <p:nvPr/>
        </p:nvPicPr>
        <p:blipFill>
          <a:blip r:embed="rId3">
            <a:extLst/>
          </a:blip>
          <a:stretch>
            <a:fillRect/>
          </a:stretch>
        </p:blipFill>
        <p:spPr>
          <a:xfrm>
            <a:off x="1229828" y="1362395"/>
            <a:ext cx="790977" cy="891434"/>
          </a:xfrm>
          <a:prstGeom prst="rect">
            <a:avLst/>
          </a:prstGeom>
          <a:ln w="12700">
            <a:miter lim="400000"/>
          </a:ln>
        </p:spPr>
      </p:pic>
      <p:pic>
        <p:nvPicPr>
          <p:cNvPr id="25" name="pasted-image.pdf">
            <a:extLst>
              <a:ext uri="{FF2B5EF4-FFF2-40B4-BE49-F238E27FC236}">
                <a16:creationId xmlns:a16="http://schemas.microsoft.com/office/drawing/2014/main" id="{9155E6C1-5A29-4478-B46D-F1714801640A}"/>
              </a:ext>
            </a:extLst>
          </p:cNvPr>
          <p:cNvPicPr>
            <a:picLocks noChangeAspect="1"/>
          </p:cNvPicPr>
          <p:nvPr/>
        </p:nvPicPr>
        <p:blipFill>
          <a:blip r:embed="rId3">
            <a:extLst/>
          </a:blip>
          <a:stretch>
            <a:fillRect/>
          </a:stretch>
        </p:blipFill>
        <p:spPr>
          <a:xfrm>
            <a:off x="448286" y="1362395"/>
            <a:ext cx="790977" cy="891434"/>
          </a:xfrm>
          <a:prstGeom prst="rect">
            <a:avLst/>
          </a:prstGeom>
          <a:ln w="12700">
            <a:miter lim="400000"/>
          </a:ln>
        </p:spPr>
      </p:pic>
      <p:pic>
        <p:nvPicPr>
          <p:cNvPr id="26" name="pasted-image.pdf">
            <a:extLst>
              <a:ext uri="{FF2B5EF4-FFF2-40B4-BE49-F238E27FC236}">
                <a16:creationId xmlns:a16="http://schemas.microsoft.com/office/drawing/2014/main" id="{8E384D96-2346-4277-88B3-EB57C0C0D29C}"/>
              </a:ext>
            </a:extLst>
          </p:cNvPr>
          <p:cNvPicPr>
            <a:picLocks noChangeAspect="1"/>
          </p:cNvPicPr>
          <p:nvPr/>
        </p:nvPicPr>
        <p:blipFill>
          <a:blip r:embed="rId3">
            <a:extLst/>
          </a:blip>
          <a:stretch>
            <a:fillRect/>
          </a:stretch>
        </p:blipFill>
        <p:spPr>
          <a:xfrm>
            <a:off x="590016" y="3161409"/>
            <a:ext cx="790977" cy="891434"/>
          </a:xfrm>
          <a:prstGeom prst="rect">
            <a:avLst/>
          </a:prstGeom>
          <a:ln w="12700">
            <a:miter lim="400000"/>
          </a:ln>
        </p:spPr>
      </p:pic>
      <p:pic>
        <p:nvPicPr>
          <p:cNvPr id="27" name="pasted-image.pdf">
            <a:extLst>
              <a:ext uri="{FF2B5EF4-FFF2-40B4-BE49-F238E27FC236}">
                <a16:creationId xmlns:a16="http://schemas.microsoft.com/office/drawing/2014/main" id="{A1C00502-A952-4704-9674-8158BF1B6EAF}"/>
              </a:ext>
            </a:extLst>
          </p:cNvPr>
          <p:cNvPicPr>
            <a:picLocks noChangeAspect="1"/>
          </p:cNvPicPr>
          <p:nvPr/>
        </p:nvPicPr>
        <p:blipFill>
          <a:blip r:embed="rId3">
            <a:extLst/>
          </a:blip>
          <a:stretch>
            <a:fillRect/>
          </a:stretch>
        </p:blipFill>
        <p:spPr>
          <a:xfrm>
            <a:off x="756419" y="5198694"/>
            <a:ext cx="790977" cy="891434"/>
          </a:xfrm>
          <a:prstGeom prst="rect">
            <a:avLst/>
          </a:prstGeom>
          <a:ln w="12700">
            <a:miter lim="400000"/>
          </a:ln>
        </p:spPr>
      </p:pic>
      <p:pic>
        <p:nvPicPr>
          <p:cNvPr id="28" name="pasted-image.pdf">
            <a:extLst>
              <a:ext uri="{FF2B5EF4-FFF2-40B4-BE49-F238E27FC236}">
                <a16:creationId xmlns:a16="http://schemas.microsoft.com/office/drawing/2014/main" id="{5B82C9E4-D5BE-40D3-8B2D-67B7A06FF709}"/>
              </a:ext>
            </a:extLst>
          </p:cNvPr>
          <p:cNvPicPr>
            <a:picLocks noChangeAspect="1"/>
          </p:cNvPicPr>
          <p:nvPr/>
        </p:nvPicPr>
        <p:blipFill>
          <a:blip r:embed="rId3">
            <a:extLst/>
          </a:blip>
          <a:stretch>
            <a:fillRect/>
          </a:stretch>
        </p:blipFill>
        <p:spPr>
          <a:xfrm>
            <a:off x="1542440" y="5210845"/>
            <a:ext cx="790977" cy="891434"/>
          </a:xfrm>
          <a:prstGeom prst="rect">
            <a:avLst/>
          </a:prstGeom>
          <a:ln w="12700">
            <a:miter lim="400000"/>
          </a:ln>
        </p:spPr>
      </p:pic>
      <p:pic>
        <p:nvPicPr>
          <p:cNvPr id="29" name="pasted-image.pdf">
            <a:extLst>
              <a:ext uri="{FF2B5EF4-FFF2-40B4-BE49-F238E27FC236}">
                <a16:creationId xmlns:a16="http://schemas.microsoft.com/office/drawing/2014/main" id="{8ACBBF06-FCEE-4921-8DC7-36EDE5A7E3A1}"/>
              </a:ext>
            </a:extLst>
          </p:cNvPr>
          <p:cNvPicPr>
            <a:picLocks noChangeAspect="1"/>
          </p:cNvPicPr>
          <p:nvPr/>
        </p:nvPicPr>
        <p:blipFill>
          <a:blip r:embed="rId3">
            <a:extLst/>
          </a:blip>
          <a:stretch>
            <a:fillRect/>
          </a:stretch>
        </p:blipFill>
        <p:spPr>
          <a:xfrm>
            <a:off x="1146393" y="4606330"/>
            <a:ext cx="790977" cy="891434"/>
          </a:xfrm>
          <a:prstGeom prst="rect">
            <a:avLst/>
          </a:prstGeom>
          <a:ln w="12700">
            <a:miter lim="400000"/>
          </a:ln>
        </p:spPr>
      </p:pic>
      <p:pic>
        <p:nvPicPr>
          <p:cNvPr id="30" name="pasted-image.pdf">
            <a:extLst>
              <a:ext uri="{FF2B5EF4-FFF2-40B4-BE49-F238E27FC236}">
                <a16:creationId xmlns:a16="http://schemas.microsoft.com/office/drawing/2014/main" id="{B11D8E2F-A6B6-45C4-A35A-FC1ADB1BF1C1}"/>
              </a:ext>
            </a:extLst>
          </p:cNvPr>
          <p:cNvPicPr>
            <a:picLocks noChangeAspect="1"/>
          </p:cNvPicPr>
          <p:nvPr/>
        </p:nvPicPr>
        <p:blipFill>
          <a:blip r:embed="rId3">
            <a:extLst/>
          </a:blip>
          <a:stretch>
            <a:fillRect/>
          </a:stretch>
        </p:blipFill>
        <p:spPr>
          <a:xfrm>
            <a:off x="3577202" y="5766337"/>
            <a:ext cx="790977" cy="891434"/>
          </a:xfrm>
          <a:prstGeom prst="rect">
            <a:avLst/>
          </a:prstGeom>
          <a:ln w="12700">
            <a:miter lim="400000"/>
          </a:ln>
        </p:spPr>
      </p:pic>
      <p:pic>
        <p:nvPicPr>
          <p:cNvPr id="31" name="pasted-image.pdf">
            <a:extLst>
              <a:ext uri="{FF2B5EF4-FFF2-40B4-BE49-F238E27FC236}">
                <a16:creationId xmlns:a16="http://schemas.microsoft.com/office/drawing/2014/main" id="{BB9120F8-B676-4DB4-A5A9-D11C10850579}"/>
              </a:ext>
            </a:extLst>
          </p:cNvPr>
          <p:cNvPicPr>
            <a:picLocks noChangeAspect="1"/>
          </p:cNvPicPr>
          <p:nvPr/>
        </p:nvPicPr>
        <p:blipFill>
          <a:blip r:embed="rId3">
            <a:extLst/>
          </a:blip>
          <a:stretch>
            <a:fillRect/>
          </a:stretch>
        </p:blipFill>
        <p:spPr>
          <a:xfrm>
            <a:off x="3180970" y="5128386"/>
            <a:ext cx="790977" cy="891434"/>
          </a:xfrm>
          <a:prstGeom prst="rect">
            <a:avLst/>
          </a:prstGeom>
          <a:ln w="12700">
            <a:miter lim="400000"/>
          </a:ln>
        </p:spPr>
      </p:pic>
      <p:pic>
        <p:nvPicPr>
          <p:cNvPr id="32" name="pasted-image.pdf">
            <a:extLst>
              <a:ext uri="{FF2B5EF4-FFF2-40B4-BE49-F238E27FC236}">
                <a16:creationId xmlns:a16="http://schemas.microsoft.com/office/drawing/2014/main" id="{D067668A-1124-4779-9248-EC221F4DFE48}"/>
              </a:ext>
            </a:extLst>
          </p:cNvPr>
          <p:cNvPicPr>
            <a:picLocks noChangeAspect="1"/>
          </p:cNvPicPr>
          <p:nvPr/>
        </p:nvPicPr>
        <p:blipFill>
          <a:blip r:embed="rId3">
            <a:extLst/>
          </a:blip>
          <a:stretch>
            <a:fillRect/>
          </a:stretch>
        </p:blipFill>
        <p:spPr>
          <a:xfrm>
            <a:off x="5325481" y="5804306"/>
            <a:ext cx="790977" cy="891434"/>
          </a:xfrm>
          <a:prstGeom prst="rect">
            <a:avLst/>
          </a:prstGeom>
          <a:ln w="12700">
            <a:miter lim="400000"/>
          </a:ln>
        </p:spPr>
      </p:pic>
      <p:pic>
        <p:nvPicPr>
          <p:cNvPr id="33" name="pasted-image.pdf">
            <a:extLst>
              <a:ext uri="{FF2B5EF4-FFF2-40B4-BE49-F238E27FC236}">
                <a16:creationId xmlns:a16="http://schemas.microsoft.com/office/drawing/2014/main" id="{15FBCF45-887F-4241-B898-71F5F3D7F019}"/>
              </a:ext>
            </a:extLst>
          </p:cNvPr>
          <p:cNvPicPr>
            <a:picLocks noChangeAspect="1"/>
          </p:cNvPicPr>
          <p:nvPr/>
        </p:nvPicPr>
        <p:blipFill>
          <a:blip r:embed="rId3">
            <a:extLst/>
          </a:blip>
          <a:stretch>
            <a:fillRect/>
          </a:stretch>
        </p:blipFill>
        <p:spPr>
          <a:xfrm>
            <a:off x="4965219" y="5211719"/>
            <a:ext cx="790977" cy="891434"/>
          </a:xfrm>
          <a:prstGeom prst="rect">
            <a:avLst/>
          </a:prstGeom>
          <a:ln w="12700">
            <a:miter lim="400000"/>
          </a:ln>
        </p:spPr>
      </p:pic>
      <p:pic>
        <p:nvPicPr>
          <p:cNvPr id="34" name="pasted-image.pdf">
            <a:extLst>
              <a:ext uri="{FF2B5EF4-FFF2-40B4-BE49-F238E27FC236}">
                <a16:creationId xmlns:a16="http://schemas.microsoft.com/office/drawing/2014/main" id="{7FB67D93-5D31-4AD5-888E-3CABB11B940E}"/>
              </a:ext>
            </a:extLst>
          </p:cNvPr>
          <p:cNvPicPr>
            <a:picLocks noChangeAspect="1"/>
          </p:cNvPicPr>
          <p:nvPr/>
        </p:nvPicPr>
        <p:blipFill>
          <a:blip r:embed="rId3">
            <a:extLst/>
          </a:blip>
          <a:stretch>
            <a:fillRect/>
          </a:stretch>
        </p:blipFill>
        <p:spPr>
          <a:xfrm>
            <a:off x="4608225" y="4617385"/>
            <a:ext cx="790977" cy="891434"/>
          </a:xfrm>
          <a:prstGeom prst="rect">
            <a:avLst/>
          </a:prstGeom>
          <a:ln w="12700">
            <a:miter lim="400000"/>
          </a:ln>
        </p:spPr>
      </p:pic>
      <p:pic>
        <p:nvPicPr>
          <p:cNvPr id="35" name="pasted-image.pdf">
            <a:extLst>
              <a:ext uri="{FF2B5EF4-FFF2-40B4-BE49-F238E27FC236}">
                <a16:creationId xmlns:a16="http://schemas.microsoft.com/office/drawing/2014/main" id="{6F5D31D3-28AF-409C-BEE9-B4187E6A5C75}"/>
              </a:ext>
            </a:extLst>
          </p:cNvPr>
          <p:cNvPicPr>
            <a:picLocks noChangeAspect="1"/>
          </p:cNvPicPr>
          <p:nvPr/>
        </p:nvPicPr>
        <p:blipFill>
          <a:blip r:embed="rId3">
            <a:extLst/>
          </a:blip>
          <a:stretch>
            <a:fillRect/>
          </a:stretch>
        </p:blipFill>
        <p:spPr>
          <a:xfrm>
            <a:off x="8501451" y="2607112"/>
            <a:ext cx="790977" cy="891434"/>
          </a:xfrm>
          <a:prstGeom prst="rect">
            <a:avLst/>
          </a:prstGeom>
          <a:ln w="12700">
            <a:miter lim="400000"/>
          </a:ln>
        </p:spPr>
      </p:pic>
      <p:pic>
        <p:nvPicPr>
          <p:cNvPr id="36" name="pasted-image.pdf">
            <a:extLst>
              <a:ext uri="{FF2B5EF4-FFF2-40B4-BE49-F238E27FC236}">
                <a16:creationId xmlns:a16="http://schemas.microsoft.com/office/drawing/2014/main" id="{A87C1E03-DEA7-4614-9C97-A188D0A0E559}"/>
              </a:ext>
            </a:extLst>
          </p:cNvPr>
          <p:cNvPicPr>
            <a:picLocks noChangeAspect="1"/>
          </p:cNvPicPr>
          <p:nvPr/>
        </p:nvPicPr>
        <p:blipFill>
          <a:blip r:embed="rId3">
            <a:extLst/>
          </a:blip>
          <a:stretch>
            <a:fillRect/>
          </a:stretch>
        </p:blipFill>
        <p:spPr>
          <a:xfrm>
            <a:off x="9276818" y="2619263"/>
            <a:ext cx="790977" cy="891434"/>
          </a:xfrm>
          <a:prstGeom prst="rect">
            <a:avLst/>
          </a:prstGeom>
          <a:ln w="12700">
            <a:miter lim="400000"/>
          </a:ln>
        </p:spPr>
      </p:pic>
      <p:pic>
        <p:nvPicPr>
          <p:cNvPr id="37" name="pasted-image.pdf">
            <a:extLst>
              <a:ext uri="{FF2B5EF4-FFF2-40B4-BE49-F238E27FC236}">
                <a16:creationId xmlns:a16="http://schemas.microsoft.com/office/drawing/2014/main" id="{77D4544A-2929-4244-BB11-AC92F0636D8B}"/>
              </a:ext>
            </a:extLst>
          </p:cNvPr>
          <p:cNvPicPr>
            <a:picLocks noChangeAspect="1"/>
          </p:cNvPicPr>
          <p:nvPr/>
        </p:nvPicPr>
        <p:blipFill>
          <a:blip r:embed="rId3">
            <a:extLst/>
          </a:blip>
          <a:stretch>
            <a:fillRect/>
          </a:stretch>
        </p:blipFill>
        <p:spPr>
          <a:xfrm>
            <a:off x="8149327" y="3195374"/>
            <a:ext cx="790977" cy="891434"/>
          </a:xfrm>
          <a:prstGeom prst="rect">
            <a:avLst/>
          </a:prstGeom>
          <a:ln w="12700">
            <a:miter lim="400000"/>
          </a:ln>
        </p:spPr>
      </p:pic>
      <p:pic>
        <p:nvPicPr>
          <p:cNvPr id="39" name="pasted-image.pdf">
            <a:extLst>
              <a:ext uri="{FF2B5EF4-FFF2-40B4-BE49-F238E27FC236}">
                <a16:creationId xmlns:a16="http://schemas.microsoft.com/office/drawing/2014/main" id="{5A874350-E64B-4F84-866F-0ADA240A78D9}"/>
              </a:ext>
            </a:extLst>
          </p:cNvPr>
          <p:cNvPicPr>
            <a:picLocks noChangeAspect="1"/>
          </p:cNvPicPr>
          <p:nvPr/>
        </p:nvPicPr>
        <p:blipFill>
          <a:blip r:embed="rId3">
            <a:extLst/>
          </a:blip>
          <a:stretch>
            <a:fillRect/>
          </a:stretch>
        </p:blipFill>
        <p:spPr>
          <a:xfrm>
            <a:off x="8357346" y="1603163"/>
            <a:ext cx="790977" cy="891434"/>
          </a:xfrm>
          <a:prstGeom prst="rect">
            <a:avLst/>
          </a:prstGeom>
          <a:ln w="12700">
            <a:miter lim="400000"/>
          </a:ln>
        </p:spPr>
      </p:pic>
      <p:pic>
        <p:nvPicPr>
          <p:cNvPr id="40" name="pasted-image.pdf">
            <a:extLst>
              <a:ext uri="{FF2B5EF4-FFF2-40B4-BE49-F238E27FC236}">
                <a16:creationId xmlns:a16="http://schemas.microsoft.com/office/drawing/2014/main" id="{7345EA9F-8518-46B1-BDF3-C1CF3A036A6B}"/>
              </a:ext>
            </a:extLst>
          </p:cNvPr>
          <p:cNvPicPr>
            <a:picLocks noChangeAspect="1"/>
          </p:cNvPicPr>
          <p:nvPr/>
        </p:nvPicPr>
        <p:blipFill>
          <a:blip r:embed="rId3">
            <a:extLst/>
          </a:blip>
          <a:stretch>
            <a:fillRect/>
          </a:stretch>
        </p:blipFill>
        <p:spPr>
          <a:xfrm>
            <a:off x="7166885" y="1276930"/>
            <a:ext cx="790977" cy="891434"/>
          </a:xfrm>
          <a:prstGeom prst="rect">
            <a:avLst/>
          </a:prstGeom>
          <a:ln w="12700">
            <a:miter lim="400000"/>
          </a:ln>
        </p:spPr>
      </p:pic>
      <p:pic>
        <p:nvPicPr>
          <p:cNvPr id="42" name="pasted-image.pdf">
            <a:extLst>
              <a:ext uri="{FF2B5EF4-FFF2-40B4-BE49-F238E27FC236}">
                <a16:creationId xmlns:a16="http://schemas.microsoft.com/office/drawing/2014/main" id="{953AFE71-8988-47E5-B56A-D77F538D9FB2}"/>
              </a:ext>
            </a:extLst>
          </p:cNvPr>
          <p:cNvPicPr>
            <a:picLocks noChangeAspect="1"/>
          </p:cNvPicPr>
          <p:nvPr/>
        </p:nvPicPr>
        <p:blipFill>
          <a:blip r:embed="rId3">
            <a:extLst/>
          </a:blip>
          <a:stretch>
            <a:fillRect/>
          </a:stretch>
        </p:blipFill>
        <p:spPr>
          <a:xfrm>
            <a:off x="9635733" y="5045746"/>
            <a:ext cx="790977" cy="891434"/>
          </a:xfrm>
          <a:prstGeom prst="rect">
            <a:avLst/>
          </a:prstGeom>
          <a:ln w="12700">
            <a:miter lim="400000"/>
          </a:ln>
        </p:spPr>
      </p:pic>
      <p:pic>
        <p:nvPicPr>
          <p:cNvPr id="43" name="pasted-image.pdf">
            <a:extLst>
              <a:ext uri="{FF2B5EF4-FFF2-40B4-BE49-F238E27FC236}">
                <a16:creationId xmlns:a16="http://schemas.microsoft.com/office/drawing/2014/main" id="{D61690C5-C26B-476E-9BCF-697BCC5E4C51}"/>
              </a:ext>
            </a:extLst>
          </p:cNvPr>
          <p:cNvPicPr>
            <a:picLocks noChangeAspect="1"/>
          </p:cNvPicPr>
          <p:nvPr/>
        </p:nvPicPr>
        <p:blipFill>
          <a:blip r:embed="rId3">
            <a:extLst/>
          </a:blip>
          <a:stretch>
            <a:fillRect/>
          </a:stretch>
        </p:blipFill>
        <p:spPr>
          <a:xfrm>
            <a:off x="10012329" y="5700816"/>
            <a:ext cx="790977" cy="891434"/>
          </a:xfrm>
          <a:prstGeom prst="rect">
            <a:avLst/>
          </a:prstGeom>
          <a:ln w="12700">
            <a:miter lim="400000"/>
          </a:ln>
        </p:spPr>
      </p:pic>
      <p:pic>
        <p:nvPicPr>
          <p:cNvPr id="44" name="pasted-image.pdf">
            <a:extLst>
              <a:ext uri="{FF2B5EF4-FFF2-40B4-BE49-F238E27FC236}">
                <a16:creationId xmlns:a16="http://schemas.microsoft.com/office/drawing/2014/main" id="{6F3DA04C-859C-4DDC-BB40-A1D9DB6DE558}"/>
              </a:ext>
            </a:extLst>
          </p:cNvPr>
          <p:cNvPicPr>
            <a:picLocks noChangeAspect="1"/>
          </p:cNvPicPr>
          <p:nvPr/>
        </p:nvPicPr>
        <p:blipFill>
          <a:blip r:embed="rId3">
            <a:extLst/>
          </a:blip>
          <a:stretch>
            <a:fillRect/>
          </a:stretch>
        </p:blipFill>
        <p:spPr>
          <a:xfrm>
            <a:off x="10783746" y="5724852"/>
            <a:ext cx="790977" cy="891434"/>
          </a:xfrm>
          <a:prstGeom prst="rect">
            <a:avLst/>
          </a:prstGeom>
          <a:ln w="12700">
            <a:miter lim="400000"/>
          </a:ln>
        </p:spPr>
      </p:pic>
      <p:pic>
        <p:nvPicPr>
          <p:cNvPr id="45" name="pasted-image.pdf">
            <a:extLst>
              <a:ext uri="{FF2B5EF4-FFF2-40B4-BE49-F238E27FC236}">
                <a16:creationId xmlns:a16="http://schemas.microsoft.com/office/drawing/2014/main" id="{A519F651-7FDF-4D27-9D20-2DBEFB28BDE6}"/>
              </a:ext>
            </a:extLst>
          </p:cNvPr>
          <p:cNvPicPr>
            <a:picLocks noChangeAspect="1"/>
          </p:cNvPicPr>
          <p:nvPr/>
        </p:nvPicPr>
        <p:blipFill>
          <a:blip r:embed="rId3">
            <a:extLst/>
          </a:blip>
          <a:stretch>
            <a:fillRect/>
          </a:stretch>
        </p:blipFill>
        <p:spPr>
          <a:xfrm>
            <a:off x="6286322" y="5332940"/>
            <a:ext cx="790977" cy="891434"/>
          </a:xfrm>
          <a:prstGeom prst="rect">
            <a:avLst/>
          </a:prstGeom>
          <a:ln w="12700">
            <a:miter lim="400000"/>
          </a:ln>
        </p:spPr>
      </p:pic>
      <p:pic>
        <p:nvPicPr>
          <p:cNvPr id="46" name="pasted-image.pdf">
            <a:extLst>
              <a:ext uri="{FF2B5EF4-FFF2-40B4-BE49-F238E27FC236}">
                <a16:creationId xmlns:a16="http://schemas.microsoft.com/office/drawing/2014/main" id="{9A0284A3-3307-497A-B1F3-DF67CF8ABB9B}"/>
              </a:ext>
            </a:extLst>
          </p:cNvPr>
          <p:cNvPicPr>
            <a:picLocks noChangeAspect="1"/>
          </p:cNvPicPr>
          <p:nvPr/>
        </p:nvPicPr>
        <p:blipFill>
          <a:blip r:embed="rId3">
            <a:extLst/>
          </a:blip>
          <a:stretch>
            <a:fillRect/>
          </a:stretch>
        </p:blipFill>
        <p:spPr>
          <a:xfrm>
            <a:off x="6712244" y="4758551"/>
            <a:ext cx="790977" cy="891434"/>
          </a:xfrm>
          <a:prstGeom prst="rect">
            <a:avLst/>
          </a:prstGeom>
          <a:ln w="12700">
            <a:miter lim="400000"/>
          </a:ln>
        </p:spPr>
      </p:pic>
      <p:pic>
        <p:nvPicPr>
          <p:cNvPr id="47" name="pasted-image.pdf">
            <a:extLst>
              <a:ext uri="{FF2B5EF4-FFF2-40B4-BE49-F238E27FC236}">
                <a16:creationId xmlns:a16="http://schemas.microsoft.com/office/drawing/2014/main" id="{1AACC6EE-B242-4FD6-ABF2-28853E15833B}"/>
              </a:ext>
            </a:extLst>
          </p:cNvPr>
          <p:cNvPicPr>
            <a:picLocks noChangeAspect="1"/>
          </p:cNvPicPr>
          <p:nvPr/>
        </p:nvPicPr>
        <p:blipFill>
          <a:blip r:embed="rId3">
            <a:extLst/>
          </a:blip>
          <a:stretch>
            <a:fillRect/>
          </a:stretch>
        </p:blipFill>
        <p:spPr>
          <a:xfrm>
            <a:off x="10985508" y="2943739"/>
            <a:ext cx="790977" cy="891434"/>
          </a:xfrm>
          <a:prstGeom prst="rect">
            <a:avLst/>
          </a:prstGeom>
          <a:ln w="12700">
            <a:miter lim="400000"/>
          </a:ln>
        </p:spPr>
      </p:pic>
      <p:pic>
        <p:nvPicPr>
          <p:cNvPr id="48" name="pasted-image.pdf">
            <a:extLst>
              <a:ext uri="{FF2B5EF4-FFF2-40B4-BE49-F238E27FC236}">
                <a16:creationId xmlns:a16="http://schemas.microsoft.com/office/drawing/2014/main" id="{8FEC31FE-C341-4417-A3F9-F0612B062BE6}"/>
              </a:ext>
            </a:extLst>
          </p:cNvPr>
          <p:cNvPicPr>
            <a:picLocks noChangeAspect="1"/>
          </p:cNvPicPr>
          <p:nvPr/>
        </p:nvPicPr>
        <p:blipFill>
          <a:blip r:embed="rId3">
            <a:extLst/>
          </a:blip>
          <a:stretch>
            <a:fillRect/>
          </a:stretch>
        </p:blipFill>
        <p:spPr>
          <a:xfrm>
            <a:off x="10209739" y="2943739"/>
            <a:ext cx="790977" cy="891434"/>
          </a:xfrm>
          <a:prstGeom prst="rect">
            <a:avLst/>
          </a:prstGeom>
          <a:ln w="12700">
            <a:miter lim="400000"/>
          </a:ln>
        </p:spPr>
      </p:pic>
      <p:pic>
        <p:nvPicPr>
          <p:cNvPr id="49" name="pasted-image.pdf">
            <a:extLst>
              <a:ext uri="{FF2B5EF4-FFF2-40B4-BE49-F238E27FC236}">
                <a16:creationId xmlns:a16="http://schemas.microsoft.com/office/drawing/2014/main" id="{584D05CA-18D1-4F8A-95D3-F6A94F0CD44C}"/>
              </a:ext>
            </a:extLst>
          </p:cNvPr>
          <p:cNvPicPr>
            <a:picLocks noChangeAspect="1"/>
          </p:cNvPicPr>
          <p:nvPr/>
        </p:nvPicPr>
        <p:blipFill>
          <a:blip r:embed="rId3">
            <a:extLst/>
          </a:blip>
          <a:stretch>
            <a:fillRect/>
          </a:stretch>
        </p:blipFill>
        <p:spPr>
          <a:xfrm>
            <a:off x="9992770" y="1261468"/>
            <a:ext cx="790977" cy="891434"/>
          </a:xfrm>
          <a:prstGeom prst="rect">
            <a:avLst/>
          </a:prstGeom>
          <a:ln w="12700">
            <a:miter lim="400000"/>
          </a:ln>
        </p:spPr>
      </p:pic>
      <p:pic>
        <p:nvPicPr>
          <p:cNvPr id="50" name="pasted-image.pdf">
            <a:extLst>
              <a:ext uri="{FF2B5EF4-FFF2-40B4-BE49-F238E27FC236}">
                <a16:creationId xmlns:a16="http://schemas.microsoft.com/office/drawing/2014/main" id="{BF2CB323-A524-4FCF-948E-EB9B5DE4FA77}"/>
              </a:ext>
            </a:extLst>
          </p:cNvPr>
          <p:cNvPicPr>
            <a:picLocks noChangeAspect="1"/>
          </p:cNvPicPr>
          <p:nvPr/>
        </p:nvPicPr>
        <p:blipFill>
          <a:blip r:embed="rId3">
            <a:extLst/>
          </a:blip>
          <a:stretch>
            <a:fillRect/>
          </a:stretch>
        </p:blipFill>
        <p:spPr>
          <a:xfrm>
            <a:off x="10985508" y="1261468"/>
            <a:ext cx="790977" cy="891434"/>
          </a:xfrm>
          <a:prstGeom prst="rect">
            <a:avLst/>
          </a:prstGeom>
          <a:ln w="12700">
            <a:miter lim="400000"/>
          </a:ln>
        </p:spPr>
      </p:pic>
      <p:pic>
        <p:nvPicPr>
          <p:cNvPr id="51" name="pasted-image.pdf">
            <a:extLst>
              <a:ext uri="{FF2B5EF4-FFF2-40B4-BE49-F238E27FC236}">
                <a16:creationId xmlns:a16="http://schemas.microsoft.com/office/drawing/2014/main" id="{21FD7EB2-4E3F-4EA9-B162-D09F0CA8BA81}"/>
              </a:ext>
            </a:extLst>
          </p:cNvPr>
          <p:cNvPicPr>
            <a:picLocks noChangeAspect="1"/>
          </p:cNvPicPr>
          <p:nvPr/>
        </p:nvPicPr>
        <p:blipFill>
          <a:blip r:embed="rId3">
            <a:extLst/>
          </a:blip>
          <a:stretch>
            <a:fillRect/>
          </a:stretch>
        </p:blipFill>
        <p:spPr>
          <a:xfrm>
            <a:off x="10605931" y="3349955"/>
            <a:ext cx="790977" cy="891434"/>
          </a:xfrm>
          <a:prstGeom prst="rect">
            <a:avLst/>
          </a:prstGeom>
          <a:ln w="12700">
            <a:miter lim="400000"/>
          </a:ln>
        </p:spPr>
      </p:pic>
      <p:pic>
        <p:nvPicPr>
          <p:cNvPr id="52" name="pasted-image.pdf">
            <a:extLst>
              <a:ext uri="{FF2B5EF4-FFF2-40B4-BE49-F238E27FC236}">
                <a16:creationId xmlns:a16="http://schemas.microsoft.com/office/drawing/2014/main" id="{B961C719-2483-4824-A23A-14305D618081}"/>
              </a:ext>
            </a:extLst>
          </p:cNvPr>
          <p:cNvPicPr>
            <a:picLocks noChangeAspect="1"/>
          </p:cNvPicPr>
          <p:nvPr/>
        </p:nvPicPr>
        <p:blipFill>
          <a:blip r:embed="rId3">
            <a:extLst/>
          </a:blip>
          <a:stretch>
            <a:fillRect/>
          </a:stretch>
        </p:blipFill>
        <p:spPr>
          <a:xfrm>
            <a:off x="10998364" y="3984028"/>
            <a:ext cx="790977" cy="891434"/>
          </a:xfrm>
          <a:prstGeom prst="rect">
            <a:avLst/>
          </a:prstGeom>
          <a:ln w="12700">
            <a:miter lim="400000"/>
          </a:ln>
        </p:spPr>
      </p:pic>
      <p:pic>
        <p:nvPicPr>
          <p:cNvPr id="53" name="pasted-image.pdf">
            <a:extLst>
              <a:ext uri="{FF2B5EF4-FFF2-40B4-BE49-F238E27FC236}">
                <a16:creationId xmlns:a16="http://schemas.microsoft.com/office/drawing/2014/main" id="{AA5CFBB2-B70C-4B24-9959-A6A364DBD582}"/>
              </a:ext>
            </a:extLst>
          </p:cNvPr>
          <p:cNvPicPr>
            <a:picLocks noChangeAspect="1"/>
          </p:cNvPicPr>
          <p:nvPr/>
        </p:nvPicPr>
        <p:blipFill>
          <a:blip r:embed="rId3">
            <a:extLst/>
          </a:blip>
          <a:stretch>
            <a:fillRect/>
          </a:stretch>
        </p:blipFill>
        <p:spPr>
          <a:xfrm>
            <a:off x="6242434" y="2211815"/>
            <a:ext cx="790977" cy="891434"/>
          </a:xfrm>
          <a:prstGeom prst="rect">
            <a:avLst/>
          </a:prstGeom>
          <a:ln w="12700">
            <a:miter lim="400000"/>
          </a:ln>
        </p:spPr>
      </p:pic>
      <p:pic>
        <p:nvPicPr>
          <p:cNvPr id="54" name="pasted-image.pdf">
            <a:extLst>
              <a:ext uri="{FF2B5EF4-FFF2-40B4-BE49-F238E27FC236}">
                <a16:creationId xmlns:a16="http://schemas.microsoft.com/office/drawing/2014/main" id="{4D185816-F4F1-43B6-8A3F-EED9FAA360E6}"/>
              </a:ext>
            </a:extLst>
          </p:cNvPr>
          <p:cNvPicPr>
            <a:picLocks noChangeAspect="1"/>
          </p:cNvPicPr>
          <p:nvPr/>
        </p:nvPicPr>
        <p:blipFill>
          <a:blip r:embed="rId3">
            <a:extLst/>
          </a:blip>
          <a:stretch>
            <a:fillRect/>
          </a:stretch>
        </p:blipFill>
        <p:spPr>
          <a:xfrm>
            <a:off x="8875639" y="3195374"/>
            <a:ext cx="790977" cy="891434"/>
          </a:xfrm>
          <a:prstGeom prst="rect">
            <a:avLst/>
          </a:prstGeom>
          <a:ln w="12700">
            <a:miter lim="400000"/>
          </a:ln>
        </p:spPr>
      </p:pic>
      <p:pic>
        <p:nvPicPr>
          <p:cNvPr id="55" name="pasted-image.pdf">
            <a:extLst>
              <a:ext uri="{FF2B5EF4-FFF2-40B4-BE49-F238E27FC236}">
                <a16:creationId xmlns:a16="http://schemas.microsoft.com/office/drawing/2014/main" id="{69D35DE2-F2BB-4049-9EDE-CDC1E7C2970B}"/>
              </a:ext>
            </a:extLst>
          </p:cNvPr>
          <p:cNvPicPr>
            <a:picLocks noChangeAspect="1"/>
          </p:cNvPicPr>
          <p:nvPr/>
        </p:nvPicPr>
        <p:blipFill>
          <a:blip r:embed="rId3">
            <a:extLst/>
          </a:blip>
          <a:stretch>
            <a:fillRect/>
          </a:stretch>
        </p:blipFill>
        <p:spPr>
          <a:xfrm>
            <a:off x="3273749" y="1638232"/>
            <a:ext cx="790977" cy="891434"/>
          </a:xfrm>
          <a:prstGeom prst="rect">
            <a:avLst/>
          </a:prstGeom>
          <a:ln w="12700">
            <a:miter lim="400000"/>
          </a:ln>
        </p:spPr>
      </p:pic>
      <p:pic>
        <p:nvPicPr>
          <p:cNvPr id="56" name="pasted-image.pdf">
            <a:extLst>
              <a:ext uri="{FF2B5EF4-FFF2-40B4-BE49-F238E27FC236}">
                <a16:creationId xmlns:a16="http://schemas.microsoft.com/office/drawing/2014/main" id="{1450EAF8-5875-4EA2-AA85-A7023A124D07}"/>
              </a:ext>
            </a:extLst>
          </p:cNvPr>
          <p:cNvPicPr>
            <a:picLocks noChangeAspect="1"/>
          </p:cNvPicPr>
          <p:nvPr/>
        </p:nvPicPr>
        <p:blipFill>
          <a:blip r:embed="rId3">
            <a:extLst/>
          </a:blip>
          <a:stretch>
            <a:fillRect/>
          </a:stretch>
        </p:blipFill>
        <p:spPr>
          <a:xfrm>
            <a:off x="1146393" y="5700816"/>
            <a:ext cx="790977" cy="891434"/>
          </a:xfrm>
          <a:prstGeom prst="rect">
            <a:avLst/>
          </a:prstGeom>
          <a:ln w="12700">
            <a:miter lim="400000"/>
          </a:ln>
        </p:spPr>
      </p:pic>
      <p:sp>
        <p:nvSpPr>
          <p:cNvPr id="57" name="Shape 707">
            <a:extLst>
              <a:ext uri="{FF2B5EF4-FFF2-40B4-BE49-F238E27FC236}">
                <a16:creationId xmlns:a16="http://schemas.microsoft.com/office/drawing/2014/main" id="{74C91519-23EE-41EB-8228-FCB534902B30}"/>
              </a:ext>
            </a:extLst>
          </p:cNvPr>
          <p:cNvSpPr/>
          <p:nvPr/>
        </p:nvSpPr>
        <p:spPr>
          <a:xfrm>
            <a:off x="2096335" y="4123563"/>
            <a:ext cx="6928169" cy="482301"/>
          </a:xfrm>
          <a:prstGeom prst="rect">
            <a:avLst/>
          </a:prstGeom>
          <a:ln w="12700">
            <a:miter lim="400000"/>
          </a:ln>
          <a:extLst>
            <a:ext uri="{C572A759-6A51-4108-AA02-DFA0A04FC94B}">
              <ma14:wrappingTextBoxFlag xmlns="" xmlns:ma14="http://schemas.microsoft.com/office/mac/drawingml/2011/main" val="1"/>
            </a:ext>
          </a:extLst>
        </p:spPr>
        <p:txBody>
          <a:bodyPr wrap="none" lIns="25395" tIns="25395" rIns="25395" bIns="25395" anchor="ctr">
            <a:spAutoFit/>
          </a:bodyPr>
          <a:lstStyle>
            <a:lvl1pPr>
              <a:defRPr sz="6200"/>
            </a:lvl1pPr>
          </a:lstStyle>
          <a:p>
            <a:pPr defTabSz="914415" eaLnBrk="1" fontAlgn="auto" hangingPunct="1">
              <a:spcBef>
                <a:spcPts val="0"/>
              </a:spcBef>
              <a:spcAft>
                <a:spcPts val="0"/>
              </a:spcAft>
              <a:defRPr/>
            </a:pPr>
            <a:r>
              <a:rPr sz="2801" kern="0" dirty="0">
                <a:solidFill>
                  <a:srgbClr val="0B427B"/>
                </a:solidFill>
              </a:rPr>
              <a:t>But soon it is overwhelming… chaos </a:t>
            </a:r>
            <a:r>
              <a:rPr lang="en-US" sz="2801" kern="0" dirty="0">
                <a:solidFill>
                  <a:srgbClr val="0B427B"/>
                </a:solidFill>
              </a:rPr>
              <a:t>reigns</a:t>
            </a:r>
            <a:endParaRPr sz="2801" kern="0" dirty="0">
              <a:solidFill>
                <a:srgbClr val="0B427B"/>
              </a:solidFill>
            </a:endParaRPr>
          </a:p>
        </p:txBody>
      </p:sp>
    </p:spTree>
    <p:extLst>
      <p:ext uri="{BB962C8B-B14F-4D97-AF65-F5344CB8AC3E}">
        <p14:creationId xmlns:p14="http://schemas.microsoft.com/office/powerpoint/2010/main" val="32935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10"/>
                                  </p:stCondLst>
                                  <p:iterate>
                                    <p:tmAbs val="0"/>
                                  </p:iterate>
                                  <p:childTnLst>
                                    <p:set>
                                      <p:cBhvr>
                                        <p:cTn id="6" fill="hold"/>
                                        <p:tgtEl>
                                          <p:spTgt spid="40"/>
                                        </p:tgtEl>
                                        <p:attrNameLst>
                                          <p:attrName>style.visibility</p:attrName>
                                        </p:attrNameLst>
                                      </p:cBhvr>
                                      <p:to>
                                        <p:strVal val="visible"/>
                                      </p:to>
                                    </p:set>
                                    <p:anim calcmode="lin" valueType="num">
                                      <p:cBhvr>
                                        <p:cTn id="7" dur="30" fill="hold"/>
                                        <p:tgtEl>
                                          <p:spTgt spid="40"/>
                                        </p:tgtEl>
                                        <p:attrNameLst>
                                          <p:attrName>ppt_w</p:attrName>
                                        </p:attrNameLst>
                                      </p:cBhvr>
                                      <p:tavLst>
                                        <p:tav tm="0">
                                          <p:val>
                                            <p:fltVal val="0"/>
                                          </p:val>
                                        </p:tav>
                                        <p:tav tm="100000">
                                          <p:val>
                                            <p:strVal val="#ppt_w"/>
                                          </p:val>
                                        </p:tav>
                                      </p:tavLst>
                                    </p:anim>
                                    <p:anim calcmode="lin" valueType="num">
                                      <p:cBhvr>
                                        <p:cTn id="8" dur="30" fill="hold"/>
                                        <p:tgtEl>
                                          <p:spTgt spid="40"/>
                                        </p:tgtEl>
                                        <p:attrNameLst>
                                          <p:attrName>ppt_h</p:attrName>
                                        </p:attrNameLst>
                                      </p:cBhvr>
                                      <p:tavLst>
                                        <p:tav tm="0">
                                          <p:val>
                                            <p:fltVal val="0"/>
                                          </p:val>
                                        </p:tav>
                                        <p:tav tm="100000">
                                          <p:val>
                                            <p:strVal val="#ppt_h"/>
                                          </p:val>
                                        </p:tav>
                                      </p:tavLst>
                                    </p:anim>
                                  </p:childTnLst>
                                </p:cTn>
                              </p:par>
                            </p:childTnLst>
                          </p:cTn>
                        </p:par>
                        <p:par>
                          <p:cTn id="9" fill="hold">
                            <p:stCondLst>
                              <p:cond delay="40"/>
                            </p:stCondLst>
                            <p:childTnLst>
                              <p:par>
                                <p:cTn id="10" presetID="23" presetClass="entr" presetSubtype="16" fill="hold" grpId="0" nodeType="afterEffect">
                                  <p:stCondLst>
                                    <p:cond delay="10"/>
                                  </p:stCondLst>
                                  <p:iterate>
                                    <p:tmAbs val="0"/>
                                  </p:iterate>
                                  <p:childTnLst>
                                    <p:set>
                                      <p:cBhvr>
                                        <p:cTn id="11" fill="hold"/>
                                        <p:tgtEl>
                                          <p:spTgt spid="49"/>
                                        </p:tgtEl>
                                        <p:attrNameLst>
                                          <p:attrName>style.visibility</p:attrName>
                                        </p:attrNameLst>
                                      </p:cBhvr>
                                      <p:to>
                                        <p:strVal val="visible"/>
                                      </p:to>
                                    </p:set>
                                    <p:anim calcmode="lin" valueType="num">
                                      <p:cBhvr>
                                        <p:cTn id="12" dur="30" fill="hold"/>
                                        <p:tgtEl>
                                          <p:spTgt spid="49"/>
                                        </p:tgtEl>
                                        <p:attrNameLst>
                                          <p:attrName>ppt_w</p:attrName>
                                        </p:attrNameLst>
                                      </p:cBhvr>
                                      <p:tavLst>
                                        <p:tav tm="0">
                                          <p:val>
                                            <p:fltVal val="0"/>
                                          </p:val>
                                        </p:tav>
                                        <p:tav tm="100000">
                                          <p:val>
                                            <p:strVal val="#ppt_w"/>
                                          </p:val>
                                        </p:tav>
                                      </p:tavLst>
                                    </p:anim>
                                    <p:anim calcmode="lin" valueType="num">
                                      <p:cBhvr>
                                        <p:cTn id="13" dur="30" fill="hold"/>
                                        <p:tgtEl>
                                          <p:spTgt spid="49"/>
                                        </p:tgtEl>
                                        <p:attrNameLst>
                                          <p:attrName>ppt_h</p:attrName>
                                        </p:attrNameLst>
                                      </p:cBhvr>
                                      <p:tavLst>
                                        <p:tav tm="0">
                                          <p:val>
                                            <p:fltVal val="0"/>
                                          </p:val>
                                        </p:tav>
                                        <p:tav tm="100000">
                                          <p:val>
                                            <p:strVal val="#ppt_h"/>
                                          </p:val>
                                        </p:tav>
                                      </p:tavLst>
                                    </p:anim>
                                  </p:childTnLst>
                                </p:cTn>
                              </p:par>
                            </p:childTnLst>
                          </p:cTn>
                        </p:par>
                        <p:par>
                          <p:cTn id="14" fill="hold">
                            <p:stCondLst>
                              <p:cond delay="80"/>
                            </p:stCondLst>
                            <p:childTnLst>
                              <p:par>
                                <p:cTn id="15" presetID="23" presetClass="entr" presetSubtype="16" fill="hold" grpId="0" nodeType="afterEffect">
                                  <p:stCondLst>
                                    <p:cond delay="10"/>
                                  </p:stCondLst>
                                  <p:iterate>
                                    <p:tmAbs val="0"/>
                                  </p:iterate>
                                  <p:childTnLst>
                                    <p:set>
                                      <p:cBhvr>
                                        <p:cTn id="16" fill="hold"/>
                                        <p:tgtEl>
                                          <p:spTgt spid="50"/>
                                        </p:tgtEl>
                                        <p:attrNameLst>
                                          <p:attrName>style.visibility</p:attrName>
                                        </p:attrNameLst>
                                      </p:cBhvr>
                                      <p:to>
                                        <p:strVal val="visible"/>
                                      </p:to>
                                    </p:set>
                                    <p:anim calcmode="lin" valueType="num">
                                      <p:cBhvr>
                                        <p:cTn id="17" dur="30" fill="hold"/>
                                        <p:tgtEl>
                                          <p:spTgt spid="50"/>
                                        </p:tgtEl>
                                        <p:attrNameLst>
                                          <p:attrName>ppt_w</p:attrName>
                                        </p:attrNameLst>
                                      </p:cBhvr>
                                      <p:tavLst>
                                        <p:tav tm="0">
                                          <p:val>
                                            <p:fltVal val="0"/>
                                          </p:val>
                                        </p:tav>
                                        <p:tav tm="100000">
                                          <p:val>
                                            <p:strVal val="#ppt_w"/>
                                          </p:val>
                                        </p:tav>
                                      </p:tavLst>
                                    </p:anim>
                                    <p:anim calcmode="lin" valueType="num">
                                      <p:cBhvr>
                                        <p:cTn id="18" dur="30" fill="hold"/>
                                        <p:tgtEl>
                                          <p:spTgt spid="50"/>
                                        </p:tgtEl>
                                        <p:attrNameLst>
                                          <p:attrName>ppt_h</p:attrName>
                                        </p:attrNameLst>
                                      </p:cBhvr>
                                      <p:tavLst>
                                        <p:tav tm="0">
                                          <p:val>
                                            <p:fltVal val="0"/>
                                          </p:val>
                                        </p:tav>
                                        <p:tav tm="100000">
                                          <p:val>
                                            <p:strVal val="#ppt_h"/>
                                          </p:val>
                                        </p:tav>
                                      </p:tavLst>
                                    </p:anim>
                                  </p:childTnLst>
                                </p:cTn>
                              </p:par>
                            </p:childTnLst>
                          </p:cTn>
                        </p:par>
                        <p:par>
                          <p:cTn id="19" fill="hold">
                            <p:stCondLst>
                              <p:cond delay="120"/>
                            </p:stCondLst>
                            <p:childTnLst>
                              <p:par>
                                <p:cTn id="20" presetID="23" presetClass="entr" presetSubtype="16" fill="hold" grpId="0" nodeType="afterEffect">
                                  <p:stCondLst>
                                    <p:cond delay="10"/>
                                  </p:stCondLst>
                                  <p:iterate>
                                    <p:tmAbs val="0"/>
                                  </p:iterate>
                                  <p:childTnLst>
                                    <p:set>
                                      <p:cBhvr>
                                        <p:cTn id="21" fill="hold"/>
                                        <p:tgtEl>
                                          <p:spTgt spid="19"/>
                                        </p:tgtEl>
                                        <p:attrNameLst>
                                          <p:attrName>style.visibility</p:attrName>
                                        </p:attrNameLst>
                                      </p:cBhvr>
                                      <p:to>
                                        <p:strVal val="visible"/>
                                      </p:to>
                                    </p:set>
                                    <p:anim calcmode="lin" valueType="num">
                                      <p:cBhvr>
                                        <p:cTn id="22" dur="30" fill="hold"/>
                                        <p:tgtEl>
                                          <p:spTgt spid="19"/>
                                        </p:tgtEl>
                                        <p:attrNameLst>
                                          <p:attrName>ppt_w</p:attrName>
                                        </p:attrNameLst>
                                      </p:cBhvr>
                                      <p:tavLst>
                                        <p:tav tm="0">
                                          <p:val>
                                            <p:fltVal val="0"/>
                                          </p:val>
                                        </p:tav>
                                        <p:tav tm="100000">
                                          <p:val>
                                            <p:strVal val="#ppt_w"/>
                                          </p:val>
                                        </p:tav>
                                      </p:tavLst>
                                    </p:anim>
                                    <p:anim calcmode="lin" valueType="num">
                                      <p:cBhvr>
                                        <p:cTn id="23" dur="30" fill="hold"/>
                                        <p:tgtEl>
                                          <p:spTgt spid="19"/>
                                        </p:tgtEl>
                                        <p:attrNameLst>
                                          <p:attrName>ppt_h</p:attrName>
                                        </p:attrNameLst>
                                      </p:cBhvr>
                                      <p:tavLst>
                                        <p:tav tm="0">
                                          <p:val>
                                            <p:fltVal val="0"/>
                                          </p:val>
                                        </p:tav>
                                        <p:tav tm="100000">
                                          <p:val>
                                            <p:strVal val="#ppt_h"/>
                                          </p:val>
                                        </p:tav>
                                      </p:tavLst>
                                    </p:anim>
                                  </p:childTnLst>
                                </p:cTn>
                              </p:par>
                            </p:childTnLst>
                          </p:cTn>
                        </p:par>
                        <p:par>
                          <p:cTn id="24" fill="hold">
                            <p:stCondLst>
                              <p:cond delay="160"/>
                            </p:stCondLst>
                            <p:childTnLst>
                              <p:par>
                                <p:cTn id="25" presetID="23" presetClass="entr" presetSubtype="16" fill="hold" grpId="0" nodeType="afterEffect">
                                  <p:stCondLst>
                                    <p:cond delay="10"/>
                                  </p:stCondLst>
                                  <p:iterate>
                                    <p:tmAbs val="0"/>
                                  </p:iterate>
                                  <p:childTnLst>
                                    <p:set>
                                      <p:cBhvr>
                                        <p:cTn id="26" fill="hold"/>
                                        <p:tgtEl>
                                          <p:spTgt spid="25"/>
                                        </p:tgtEl>
                                        <p:attrNameLst>
                                          <p:attrName>style.visibility</p:attrName>
                                        </p:attrNameLst>
                                      </p:cBhvr>
                                      <p:to>
                                        <p:strVal val="visible"/>
                                      </p:to>
                                    </p:set>
                                    <p:anim calcmode="lin" valueType="num">
                                      <p:cBhvr>
                                        <p:cTn id="27" dur="30" fill="hold"/>
                                        <p:tgtEl>
                                          <p:spTgt spid="25"/>
                                        </p:tgtEl>
                                        <p:attrNameLst>
                                          <p:attrName>ppt_w</p:attrName>
                                        </p:attrNameLst>
                                      </p:cBhvr>
                                      <p:tavLst>
                                        <p:tav tm="0">
                                          <p:val>
                                            <p:fltVal val="0"/>
                                          </p:val>
                                        </p:tav>
                                        <p:tav tm="100000">
                                          <p:val>
                                            <p:strVal val="#ppt_w"/>
                                          </p:val>
                                        </p:tav>
                                      </p:tavLst>
                                    </p:anim>
                                    <p:anim calcmode="lin" valueType="num">
                                      <p:cBhvr>
                                        <p:cTn id="28" dur="30" fill="hold"/>
                                        <p:tgtEl>
                                          <p:spTgt spid="25"/>
                                        </p:tgtEl>
                                        <p:attrNameLst>
                                          <p:attrName>ppt_h</p:attrName>
                                        </p:attrNameLst>
                                      </p:cBhvr>
                                      <p:tavLst>
                                        <p:tav tm="0">
                                          <p:val>
                                            <p:fltVal val="0"/>
                                          </p:val>
                                        </p:tav>
                                        <p:tav tm="100000">
                                          <p:val>
                                            <p:strVal val="#ppt_h"/>
                                          </p:val>
                                        </p:tav>
                                      </p:tavLst>
                                    </p:anim>
                                  </p:childTnLst>
                                </p:cTn>
                              </p:par>
                            </p:childTnLst>
                          </p:cTn>
                        </p:par>
                        <p:par>
                          <p:cTn id="29" fill="hold">
                            <p:stCondLst>
                              <p:cond delay="200"/>
                            </p:stCondLst>
                            <p:childTnLst>
                              <p:par>
                                <p:cTn id="30" presetID="23" presetClass="entr" presetSubtype="16" fill="hold" grpId="0" nodeType="afterEffect">
                                  <p:stCondLst>
                                    <p:cond delay="10"/>
                                  </p:stCondLst>
                                  <p:iterate>
                                    <p:tmAbs val="0"/>
                                  </p:iterate>
                                  <p:childTnLst>
                                    <p:set>
                                      <p:cBhvr>
                                        <p:cTn id="31" fill="hold"/>
                                        <p:tgtEl>
                                          <p:spTgt spid="24"/>
                                        </p:tgtEl>
                                        <p:attrNameLst>
                                          <p:attrName>style.visibility</p:attrName>
                                        </p:attrNameLst>
                                      </p:cBhvr>
                                      <p:to>
                                        <p:strVal val="visible"/>
                                      </p:to>
                                    </p:set>
                                    <p:anim calcmode="lin" valueType="num">
                                      <p:cBhvr>
                                        <p:cTn id="32" dur="30" fill="hold"/>
                                        <p:tgtEl>
                                          <p:spTgt spid="24"/>
                                        </p:tgtEl>
                                        <p:attrNameLst>
                                          <p:attrName>ppt_w</p:attrName>
                                        </p:attrNameLst>
                                      </p:cBhvr>
                                      <p:tavLst>
                                        <p:tav tm="0">
                                          <p:val>
                                            <p:fltVal val="0"/>
                                          </p:val>
                                        </p:tav>
                                        <p:tav tm="100000">
                                          <p:val>
                                            <p:strVal val="#ppt_w"/>
                                          </p:val>
                                        </p:tav>
                                      </p:tavLst>
                                    </p:anim>
                                    <p:anim calcmode="lin" valueType="num">
                                      <p:cBhvr>
                                        <p:cTn id="33" dur="30" fill="hold"/>
                                        <p:tgtEl>
                                          <p:spTgt spid="24"/>
                                        </p:tgtEl>
                                        <p:attrNameLst>
                                          <p:attrName>ppt_h</p:attrName>
                                        </p:attrNameLst>
                                      </p:cBhvr>
                                      <p:tavLst>
                                        <p:tav tm="0">
                                          <p:val>
                                            <p:fltVal val="0"/>
                                          </p:val>
                                        </p:tav>
                                        <p:tav tm="100000">
                                          <p:val>
                                            <p:strVal val="#ppt_h"/>
                                          </p:val>
                                        </p:tav>
                                      </p:tavLst>
                                    </p:anim>
                                  </p:childTnLst>
                                </p:cTn>
                              </p:par>
                            </p:childTnLst>
                          </p:cTn>
                        </p:par>
                        <p:par>
                          <p:cTn id="34" fill="hold">
                            <p:stCondLst>
                              <p:cond delay="240"/>
                            </p:stCondLst>
                            <p:childTnLst>
                              <p:par>
                                <p:cTn id="35" presetID="23" presetClass="entr" presetSubtype="16" fill="hold" grpId="0" nodeType="afterEffect">
                                  <p:stCondLst>
                                    <p:cond delay="10"/>
                                  </p:stCondLst>
                                  <p:iterate>
                                    <p:tmAbs val="0"/>
                                  </p:iterate>
                                  <p:childTnLst>
                                    <p:set>
                                      <p:cBhvr>
                                        <p:cTn id="36" fill="hold"/>
                                        <p:tgtEl>
                                          <p:spTgt spid="21"/>
                                        </p:tgtEl>
                                        <p:attrNameLst>
                                          <p:attrName>style.visibility</p:attrName>
                                        </p:attrNameLst>
                                      </p:cBhvr>
                                      <p:to>
                                        <p:strVal val="visible"/>
                                      </p:to>
                                    </p:set>
                                    <p:anim calcmode="lin" valueType="num">
                                      <p:cBhvr>
                                        <p:cTn id="37" dur="30" fill="hold"/>
                                        <p:tgtEl>
                                          <p:spTgt spid="21"/>
                                        </p:tgtEl>
                                        <p:attrNameLst>
                                          <p:attrName>ppt_w</p:attrName>
                                        </p:attrNameLst>
                                      </p:cBhvr>
                                      <p:tavLst>
                                        <p:tav tm="0">
                                          <p:val>
                                            <p:fltVal val="0"/>
                                          </p:val>
                                        </p:tav>
                                        <p:tav tm="100000">
                                          <p:val>
                                            <p:strVal val="#ppt_w"/>
                                          </p:val>
                                        </p:tav>
                                      </p:tavLst>
                                    </p:anim>
                                    <p:anim calcmode="lin" valueType="num">
                                      <p:cBhvr>
                                        <p:cTn id="38" dur="30" fill="hold"/>
                                        <p:tgtEl>
                                          <p:spTgt spid="21"/>
                                        </p:tgtEl>
                                        <p:attrNameLst>
                                          <p:attrName>ppt_h</p:attrName>
                                        </p:attrNameLst>
                                      </p:cBhvr>
                                      <p:tavLst>
                                        <p:tav tm="0">
                                          <p:val>
                                            <p:fltVal val="0"/>
                                          </p:val>
                                        </p:tav>
                                        <p:tav tm="100000">
                                          <p:val>
                                            <p:strVal val="#ppt_h"/>
                                          </p:val>
                                        </p:tav>
                                      </p:tavLst>
                                    </p:anim>
                                  </p:childTnLst>
                                </p:cTn>
                              </p:par>
                            </p:childTnLst>
                          </p:cTn>
                        </p:par>
                        <p:par>
                          <p:cTn id="39" fill="hold">
                            <p:stCondLst>
                              <p:cond delay="280"/>
                            </p:stCondLst>
                            <p:childTnLst>
                              <p:par>
                                <p:cTn id="40" presetID="23" presetClass="entr" presetSubtype="16" fill="hold" grpId="0" nodeType="afterEffect">
                                  <p:stCondLst>
                                    <p:cond delay="10"/>
                                  </p:stCondLst>
                                  <p:iterate>
                                    <p:tmAbs val="0"/>
                                  </p:iterate>
                                  <p:childTnLst>
                                    <p:set>
                                      <p:cBhvr>
                                        <p:cTn id="41" fill="hold"/>
                                        <p:tgtEl>
                                          <p:spTgt spid="39"/>
                                        </p:tgtEl>
                                        <p:attrNameLst>
                                          <p:attrName>style.visibility</p:attrName>
                                        </p:attrNameLst>
                                      </p:cBhvr>
                                      <p:to>
                                        <p:strVal val="visible"/>
                                      </p:to>
                                    </p:set>
                                    <p:anim calcmode="lin" valueType="num">
                                      <p:cBhvr>
                                        <p:cTn id="42" dur="30" fill="hold"/>
                                        <p:tgtEl>
                                          <p:spTgt spid="39"/>
                                        </p:tgtEl>
                                        <p:attrNameLst>
                                          <p:attrName>ppt_w</p:attrName>
                                        </p:attrNameLst>
                                      </p:cBhvr>
                                      <p:tavLst>
                                        <p:tav tm="0">
                                          <p:val>
                                            <p:fltVal val="0"/>
                                          </p:val>
                                        </p:tav>
                                        <p:tav tm="100000">
                                          <p:val>
                                            <p:strVal val="#ppt_w"/>
                                          </p:val>
                                        </p:tav>
                                      </p:tavLst>
                                    </p:anim>
                                    <p:anim calcmode="lin" valueType="num">
                                      <p:cBhvr>
                                        <p:cTn id="43" dur="30" fill="hold"/>
                                        <p:tgtEl>
                                          <p:spTgt spid="39"/>
                                        </p:tgtEl>
                                        <p:attrNameLst>
                                          <p:attrName>ppt_h</p:attrName>
                                        </p:attrNameLst>
                                      </p:cBhvr>
                                      <p:tavLst>
                                        <p:tav tm="0">
                                          <p:val>
                                            <p:fltVal val="0"/>
                                          </p:val>
                                        </p:tav>
                                        <p:tav tm="100000">
                                          <p:val>
                                            <p:strVal val="#ppt_h"/>
                                          </p:val>
                                        </p:tav>
                                      </p:tavLst>
                                    </p:anim>
                                  </p:childTnLst>
                                </p:cTn>
                              </p:par>
                            </p:childTnLst>
                          </p:cTn>
                        </p:par>
                        <p:par>
                          <p:cTn id="44" fill="hold">
                            <p:stCondLst>
                              <p:cond delay="320"/>
                            </p:stCondLst>
                            <p:childTnLst>
                              <p:par>
                                <p:cTn id="45" presetID="23" presetClass="entr" presetSubtype="16" fill="hold" grpId="0" nodeType="afterEffect">
                                  <p:stCondLst>
                                    <p:cond delay="10"/>
                                  </p:stCondLst>
                                  <p:iterate>
                                    <p:tmAbs val="0"/>
                                  </p:iterate>
                                  <p:childTnLst>
                                    <p:set>
                                      <p:cBhvr>
                                        <p:cTn id="46" fill="hold"/>
                                        <p:tgtEl>
                                          <p:spTgt spid="12"/>
                                        </p:tgtEl>
                                        <p:attrNameLst>
                                          <p:attrName>style.visibility</p:attrName>
                                        </p:attrNameLst>
                                      </p:cBhvr>
                                      <p:to>
                                        <p:strVal val="visible"/>
                                      </p:to>
                                    </p:set>
                                    <p:anim calcmode="lin" valueType="num">
                                      <p:cBhvr>
                                        <p:cTn id="47" dur="30" fill="hold"/>
                                        <p:tgtEl>
                                          <p:spTgt spid="12"/>
                                        </p:tgtEl>
                                        <p:attrNameLst>
                                          <p:attrName>ppt_w</p:attrName>
                                        </p:attrNameLst>
                                      </p:cBhvr>
                                      <p:tavLst>
                                        <p:tav tm="0">
                                          <p:val>
                                            <p:fltVal val="0"/>
                                          </p:val>
                                        </p:tav>
                                        <p:tav tm="100000">
                                          <p:val>
                                            <p:strVal val="#ppt_w"/>
                                          </p:val>
                                        </p:tav>
                                      </p:tavLst>
                                    </p:anim>
                                    <p:anim calcmode="lin" valueType="num">
                                      <p:cBhvr>
                                        <p:cTn id="48" dur="3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360"/>
                            </p:stCondLst>
                            <p:childTnLst>
                              <p:par>
                                <p:cTn id="50" presetID="23" presetClass="entr" presetSubtype="16" fill="hold" grpId="0" nodeType="afterEffect">
                                  <p:stCondLst>
                                    <p:cond delay="10"/>
                                  </p:stCondLst>
                                  <p:iterate>
                                    <p:tmAbs val="0"/>
                                  </p:iterate>
                                  <p:childTnLst>
                                    <p:set>
                                      <p:cBhvr>
                                        <p:cTn id="51" fill="hold"/>
                                        <p:tgtEl>
                                          <p:spTgt spid="35"/>
                                        </p:tgtEl>
                                        <p:attrNameLst>
                                          <p:attrName>style.visibility</p:attrName>
                                        </p:attrNameLst>
                                      </p:cBhvr>
                                      <p:to>
                                        <p:strVal val="visible"/>
                                      </p:to>
                                    </p:set>
                                    <p:anim calcmode="lin" valueType="num">
                                      <p:cBhvr>
                                        <p:cTn id="52" dur="30" fill="hold"/>
                                        <p:tgtEl>
                                          <p:spTgt spid="35"/>
                                        </p:tgtEl>
                                        <p:attrNameLst>
                                          <p:attrName>ppt_w</p:attrName>
                                        </p:attrNameLst>
                                      </p:cBhvr>
                                      <p:tavLst>
                                        <p:tav tm="0">
                                          <p:val>
                                            <p:fltVal val="0"/>
                                          </p:val>
                                        </p:tav>
                                        <p:tav tm="100000">
                                          <p:val>
                                            <p:strVal val="#ppt_w"/>
                                          </p:val>
                                        </p:tav>
                                      </p:tavLst>
                                    </p:anim>
                                    <p:anim calcmode="lin" valueType="num">
                                      <p:cBhvr>
                                        <p:cTn id="53" dur="3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400"/>
                            </p:stCondLst>
                            <p:childTnLst>
                              <p:par>
                                <p:cTn id="55" presetID="23" presetClass="entr" presetSubtype="16" fill="hold" grpId="0" nodeType="afterEffect">
                                  <p:stCondLst>
                                    <p:cond delay="10"/>
                                  </p:stCondLst>
                                  <p:iterate>
                                    <p:tmAbs val="0"/>
                                  </p:iterate>
                                  <p:childTnLst>
                                    <p:set>
                                      <p:cBhvr>
                                        <p:cTn id="56" fill="hold"/>
                                        <p:tgtEl>
                                          <p:spTgt spid="36"/>
                                        </p:tgtEl>
                                        <p:attrNameLst>
                                          <p:attrName>style.visibility</p:attrName>
                                        </p:attrNameLst>
                                      </p:cBhvr>
                                      <p:to>
                                        <p:strVal val="visible"/>
                                      </p:to>
                                    </p:set>
                                    <p:anim calcmode="lin" valueType="num">
                                      <p:cBhvr>
                                        <p:cTn id="57" dur="30" fill="hold"/>
                                        <p:tgtEl>
                                          <p:spTgt spid="36"/>
                                        </p:tgtEl>
                                        <p:attrNameLst>
                                          <p:attrName>ppt_w</p:attrName>
                                        </p:attrNameLst>
                                      </p:cBhvr>
                                      <p:tavLst>
                                        <p:tav tm="0">
                                          <p:val>
                                            <p:fltVal val="0"/>
                                          </p:val>
                                        </p:tav>
                                        <p:tav tm="100000">
                                          <p:val>
                                            <p:strVal val="#ppt_w"/>
                                          </p:val>
                                        </p:tav>
                                      </p:tavLst>
                                    </p:anim>
                                    <p:anim calcmode="lin" valueType="num">
                                      <p:cBhvr>
                                        <p:cTn id="58" dur="30" fill="hold"/>
                                        <p:tgtEl>
                                          <p:spTgt spid="36"/>
                                        </p:tgtEl>
                                        <p:attrNameLst>
                                          <p:attrName>ppt_h</p:attrName>
                                        </p:attrNameLst>
                                      </p:cBhvr>
                                      <p:tavLst>
                                        <p:tav tm="0">
                                          <p:val>
                                            <p:fltVal val="0"/>
                                          </p:val>
                                        </p:tav>
                                        <p:tav tm="100000">
                                          <p:val>
                                            <p:strVal val="#ppt_h"/>
                                          </p:val>
                                        </p:tav>
                                      </p:tavLst>
                                    </p:anim>
                                  </p:childTnLst>
                                </p:cTn>
                              </p:par>
                            </p:childTnLst>
                          </p:cTn>
                        </p:par>
                        <p:par>
                          <p:cTn id="59" fill="hold">
                            <p:stCondLst>
                              <p:cond delay="440"/>
                            </p:stCondLst>
                            <p:childTnLst>
                              <p:par>
                                <p:cTn id="60" presetID="23" presetClass="entr" presetSubtype="16" fill="hold" grpId="0" nodeType="afterEffect">
                                  <p:stCondLst>
                                    <p:cond delay="10"/>
                                  </p:stCondLst>
                                  <p:iterate>
                                    <p:tmAbs val="0"/>
                                  </p:iterate>
                                  <p:childTnLst>
                                    <p:set>
                                      <p:cBhvr>
                                        <p:cTn id="61" fill="hold"/>
                                        <p:tgtEl>
                                          <p:spTgt spid="48"/>
                                        </p:tgtEl>
                                        <p:attrNameLst>
                                          <p:attrName>style.visibility</p:attrName>
                                        </p:attrNameLst>
                                      </p:cBhvr>
                                      <p:to>
                                        <p:strVal val="visible"/>
                                      </p:to>
                                    </p:set>
                                    <p:anim calcmode="lin" valueType="num">
                                      <p:cBhvr>
                                        <p:cTn id="62" dur="30" fill="hold"/>
                                        <p:tgtEl>
                                          <p:spTgt spid="48"/>
                                        </p:tgtEl>
                                        <p:attrNameLst>
                                          <p:attrName>ppt_w</p:attrName>
                                        </p:attrNameLst>
                                      </p:cBhvr>
                                      <p:tavLst>
                                        <p:tav tm="0">
                                          <p:val>
                                            <p:fltVal val="0"/>
                                          </p:val>
                                        </p:tav>
                                        <p:tav tm="100000">
                                          <p:val>
                                            <p:strVal val="#ppt_w"/>
                                          </p:val>
                                        </p:tav>
                                      </p:tavLst>
                                    </p:anim>
                                    <p:anim calcmode="lin" valueType="num">
                                      <p:cBhvr>
                                        <p:cTn id="63" dur="30" fill="hold"/>
                                        <p:tgtEl>
                                          <p:spTgt spid="48"/>
                                        </p:tgtEl>
                                        <p:attrNameLst>
                                          <p:attrName>ppt_h</p:attrName>
                                        </p:attrNameLst>
                                      </p:cBhvr>
                                      <p:tavLst>
                                        <p:tav tm="0">
                                          <p:val>
                                            <p:fltVal val="0"/>
                                          </p:val>
                                        </p:tav>
                                        <p:tav tm="100000">
                                          <p:val>
                                            <p:strVal val="#ppt_h"/>
                                          </p:val>
                                        </p:tav>
                                      </p:tavLst>
                                    </p:anim>
                                  </p:childTnLst>
                                </p:cTn>
                              </p:par>
                            </p:childTnLst>
                          </p:cTn>
                        </p:par>
                        <p:par>
                          <p:cTn id="64" fill="hold">
                            <p:stCondLst>
                              <p:cond delay="480"/>
                            </p:stCondLst>
                            <p:childTnLst>
                              <p:par>
                                <p:cTn id="65" presetID="23" presetClass="entr" presetSubtype="16" fill="hold" grpId="0" nodeType="afterEffect">
                                  <p:stCondLst>
                                    <p:cond delay="10"/>
                                  </p:stCondLst>
                                  <p:iterate>
                                    <p:tmAbs val="0"/>
                                  </p:iterate>
                                  <p:childTnLst>
                                    <p:set>
                                      <p:cBhvr>
                                        <p:cTn id="66" fill="hold"/>
                                        <p:tgtEl>
                                          <p:spTgt spid="47"/>
                                        </p:tgtEl>
                                        <p:attrNameLst>
                                          <p:attrName>style.visibility</p:attrName>
                                        </p:attrNameLst>
                                      </p:cBhvr>
                                      <p:to>
                                        <p:strVal val="visible"/>
                                      </p:to>
                                    </p:set>
                                    <p:anim calcmode="lin" valueType="num">
                                      <p:cBhvr>
                                        <p:cTn id="67" dur="30" fill="hold"/>
                                        <p:tgtEl>
                                          <p:spTgt spid="47"/>
                                        </p:tgtEl>
                                        <p:attrNameLst>
                                          <p:attrName>ppt_w</p:attrName>
                                        </p:attrNameLst>
                                      </p:cBhvr>
                                      <p:tavLst>
                                        <p:tav tm="0">
                                          <p:val>
                                            <p:fltVal val="0"/>
                                          </p:val>
                                        </p:tav>
                                        <p:tav tm="100000">
                                          <p:val>
                                            <p:strVal val="#ppt_w"/>
                                          </p:val>
                                        </p:tav>
                                      </p:tavLst>
                                    </p:anim>
                                    <p:anim calcmode="lin" valueType="num">
                                      <p:cBhvr>
                                        <p:cTn id="68" dur="30" fill="hold"/>
                                        <p:tgtEl>
                                          <p:spTgt spid="47"/>
                                        </p:tgtEl>
                                        <p:attrNameLst>
                                          <p:attrName>ppt_h</p:attrName>
                                        </p:attrNameLst>
                                      </p:cBhvr>
                                      <p:tavLst>
                                        <p:tav tm="0">
                                          <p:val>
                                            <p:fltVal val="0"/>
                                          </p:val>
                                        </p:tav>
                                        <p:tav tm="100000">
                                          <p:val>
                                            <p:strVal val="#ppt_h"/>
                                          </p:val>
                                        </p:tav>
                                      </p:tavLst>
                                    </p:anim>
                                  </p:childTnLst>
                                </p:cTn>
                              </p:par>
                            </p:childTnLst>
                          </p:cTn>
                        </p:par>
                        <p:par>
                          <p:cTn id="69" fill="hold">
                            <p:stCondLst>
                              <p:cond delay="520"/>
                            </p:stCondLst>
                            <p:childTnLst>
                              <p:par>
                                <p:cTn id="70" presetID="23" presetClass="entr" presetSubtype="16" fill="hold" grpId="0" nodeType="afterEffect">
                                  <p:stCondLst>
                                    <p:cond delay="10"/>
                                  </p:stCondLst>
                                  <p:iterate>
                                    <p:tmAbs val="0"/>
                                  </p:iterate>
                                  <p:childTnLst>
                                    <p:set>
                                      <p:cBhvr>
                                        <p:cTn id="71" fill="hold"/>
                                        <p:tgtEl>
                                          <p:spTgt spid="26"/>
                                        </p:tgtEl>
                                        <p:attrNameLst>
                                          <p:attrName>style.visibility</p:attrName>
                                        </p:attrNameLst>
                                      </p:cBhvr>
                                      <p:to>
                                        <p:strVal val="visible"/>
                                      </p:to>
                                    </p:set>
                                    <p:anim calcmode="lin" valueType="num">
                                      <p:cBhvr>
                                        <p:cTn id="72" dur="30" fill="hold"/>
                                        <p:tgtEl>
                                          <p:spTgt spid="26"/>
                                        </p:tgtEl>
                                        <p:attrNameLst>
                                          <p:attrName>ppt_w</p:attrName>
                                        </p:attrNameLst>
                                      </p:cBhvr>
                                      <p:tavLst>
                                        <p:tav tm="0">
                                          <p:val>
                                            <p:fltVal val="0"/>
                                          </p:val>
                                        </p:tav>
                                        <p:tav tm="100000">
                                          <p:val>
                                            <p:strVal val="#ppt_w"/>
                                          </p:val>
                                        </p:tav>
                                      </p:tavLst>
                                    </p:anim>
                                    <p:anim calcmode="lin" valueType="num">
                                      <p:cBhvr>
                                        <p:cTn id="73" dur="30" fill="hold"/>
                                        <p:tgtEl>
                                          <p:spTgt spid="26"/>
                                        </p:tgtEl>
                                        <p:attrNameLst>
                                          <p:attrName>ppt_h</p:attrName>
                                        </p:attrNameLst>
                                      </p:cBhvr>
                                      <p:tavLst>
                                        <p:tav tm="0">
                                          <p:val>
                                            <p:fltVal val="0"/>
                                          </p:val>
                                        </p:tav>
                                        <p:tav tm="100000">
                                          <p:val>
                                            <p:strVal val="#ppt_h"/>
                                          </p:val>
                                        </p:tav>
                                      </p:tavLst>
                                    </p:anim>
                                  </p:childTnLst>
                                </p:cTn>
                              </p:par>
                            </p:childTnLst>
                          </p:cTn>
                        </p:par>
                        <p:par>
                          <p:cTn id="74" fill="hold">
                            <p:stCondLst>
                              <p:cond delay="560"/>
                            </p:stCondLst>
                            <p:childTnLst>
                              <p:par>
                                <p:cTn id="75" presetID="23" presetClass="entr" presetSubtype="16" fill="hold" grpId="0" nodeType="afterEffect">
                                  <p:stCondLst>
                                    <p:cond delay="10"/>
                                  </p:stCondLst>
                                  <p:iterate>
                                    <p:tmAbs val="0"/>
                                  </p:iterate>
                                  <p:childTnLst>
                                    <p:set>
                                      <p:cBhvr>
                                        <p:cTn id="76" fill="hold"/>
                                        <p:tgtEl>
                                          <p:spTgt spid="54"/>
                                        </p:tgtEl>
                                        <p:attrNameLst>
                                          <p:attrName>style.visibility</p:attrName>
                                        </p:attrNameLst>
                                      </p:cBhvr>
                                      <p:to>
                                        <p:strVal val="visible"/>
                                      </p:to>
                                    </p:set>
                                    <p:anim calcmode="lin" valueType="num">
                                      <p:cBhvr>
                                        <p:cTn id="77" dur="30" fill="hold"/>
                                        <p:tgtEl>
                                          <p:spTgt spid="54"/>
                                        </p:tgtEl>
                                        <p:attrNameLst>
                                          <p:attrName>ppt_w</p:attrName>
                                        </p:attrNameLst>
                                      </p:cBhvr>
                                      <p:tavLst>
                                        <p:tav tm="0">
                                          <p:val>
                                            <p:fltVal val="0"/>
                                          </p:val>
                                        </p:tav>
                                        <p:tav tm="100000">
                                          <p:val>
                                            <p:strVal val="#ppt_w"/>
                                          </p:val>
                                        </p:tav>
                                      </p:tavLst>
                                    </p:anim>
                                    <p:anim calcmode="lin" valueType="num">
                                      <p:cBhvr>
                                        <p:cTn id="78" dur="30" fill="hold"/>
                                        <p:tgtEl>
                                          <p:spTgt spid="54"/>
                                        </p:tgtEl>
                                        <p:attrNameLst>
                                          <p:attrName>ppt_h</p:attrName>
                                        </p:attrNameLst>
                                      </p:cBhvr>
                                      <p:tavLst>
                                        <p:tav tm="0">
                                          <p:val>
                                            <p:fltVal val="0"/>
                                          </p:val>
                                        </p:tav>
                                        <p:tav tm="100000">
                                          <p:val>
                                            <p:strVal val="#ppt_h"/>
                                          </p:val>
                                        </p:tav>
                                      </p:tavLst>
                                    </p:anim>
                                  </p:childTnLst>
                                </p:cTn>
                              </p:par>
                            </p:childTnLst>
                          </p:cTn>
                        </p:par>
                        <p:par>
                          <p:cTn id="79" fill="hold">
                            <p:stCondLst>
                              <p:cond delay="600"/>
                            </p:stCondLst>
                            <p:childTnLst>
                              <p:par>
                                <p:cTn id="80" presetID="23" presetClass="entr" presetSubtype="16" fill="hold" grpId="0" nodeType="afterEffect">
                                  <p:stCondLst>
                                    <p:cond delay="10"/>
                                  </p:stCondLst>
                                  <p:iterate>
                                    <p:tmAbs val="0"/>
                                  </p:iterate>
                                  <p:childTnLst>
                                    <p:set>
                                      <p:cBhvr>
                                        <p:cTn id="81" fill="hold"/>
                                        <p:tgtEl>
                                          <p:spTgt spid="51"/>
                                        </p:tgtEl>
                                        <p:attrNameLst>
                                          <p:attrName>style.visibility</p:attrName>
                                        </p:attrNameLst>
                                      </p:cBhvr>
                                      <p:to>
                                        <p:strVal val="visible"/>
                                      </p:to>
                                    </p:set>
                                    <p:anim calcmode="lin" valueType="num">
                                      <p:cBhvr>
                                        <p:cTn id="82" dur="30" fill="hold"/>
                                        <p:tgtEl>
                                          <p:spTgt spid="51"/>
                                        </p:tgtEl>
                                        <p:attrNameLst>
                                          <p:attrName>ppt_w</p:attrName>
                                        </p:attrNameLst>
                                      </p:cBhvr>
                                      <p:tavLst>
                                        <p:tav tm="0">
                                          <p:val>
                                            <p:fltVal val="0"/>
                                          </p:val>
                                        </p:tav>
                                        <p:tav tm="100000">
                                          <p:val>
                                            <p:strVal val="#ppt_w"/>
                                          </p:val>
                                        </p:tav>
                                      </p:tavLst>
                                    </p:anim>
                                    <p:anim calcmode="lin" valueType="num">
                                      <p:cBhvr>
                                        <p:cTn id="83" dur="30" fill="hold"/>
                                        <p:tgtEl>
                                          <p:spTgt spid="51"/>
                                        </p:tgtEl>
                                        <p:attrNameLst>
                                          <p:attrName>ppt_h</p:attrName>
                                        </p:attrNameLst>
                                      </p:cBhvr>
                                      <p:tavLst>
                                        <p:tav tm="0">
                                          <p:val>
                                            <p:fltVal val="0"/>
                                          </p:val>
                                        </p:tav>
                                        <p:tav tm="100000">
                                          <p:val>
                                            <p:strVal val="#ppt_h"/>
                                          </p:val>
                                        </p:tav>
                                      </p:tavLst>
                                    </p:anim>
                                  </p:childTnLst>
                                </p:cTn>
                              </p:par>
                            </p:childTnLst>
                          </p:cTn>
                        </p:par>
                        <p:par>
                          <p:cTn id="84" fill="hold">
                            <p:stCondLst>
                              <p:cond delay="640"/>
                            </p:stCondLst>
                            <p:childTnLst>
                              <p:par>
                                <p:cTn id="85" presetID="23" presetClass="entr" presetSubtype="16" fill="hold" grpId="0" nodeType="afterEffect">
                                  <p:stCondLst>
                                    <p:cond delay="10"/>
                                  </p:stCondLst>
                                  <p:iterate>
                                    <p:tmAbs val="0"/>
                                  </p:iterate>
                                  <p:childTnLst>
                                    <p:set>
                                      <p:cBhvr>
                                        <p:cTn id="86" fill="hold"/>
                                        <p:tgtEl>
                                          <p:spTgt spid="52"/>
                                        </p:tgtEl>
                                        <p:attrNameLst>
                                          <p:attrName>style.visibility</p:attrName>
                                        </p:attrNameLst>
                                      </p:cBhvr>
                                      <p:to>
                                        <p:strVal val="visible"/>
                                      </p:to>
                                    </p:set>
                                    <p:anim calcmode="lin" valueType="num">
                                      <p:cBhvr>
                                        <p:cTn id="87" dur="30" fill="hold"/>
                                        <p:tgtEl>
                                          <p:spTgt spid="52"/>
                                        </p:tgtEl>
                                        <p:attrNameLst>
                                          <p:attrName>ppt_w</p:attrName>
                                        </p:attrNameLst>
                                      </p:cBhvr>
                                      <p:tavLst>
                                        <p:tav tm="0">
                                          <p:val>
                                            <p:fltVal val="0"/>
                                          </p:val>
                                        </p:tav>
                                        <p:tav tm="100000">
                                          <p:val>
                                            <p:strVal val="#ppt_w"/>
                                          </p:val>
                                        </p:tav>
                                      </p:tavLst>
                                    </p:anim>
                                    <p:anim calcmode="lin" valueType="num">
                                      <p:cBhvr>
                                        <p:cTn id="88" dur="30" fill="hold"/>
                                        <p:tgtEl>
                                          <p:spTgt spid="52"/>
                                        </p:tgtEl>
                                        <p:attrNameLst>
                                          <p:attrName>ppt_h</p:attrName>
                                        </p:attrNameLst>
                                      </p:cBhvr>
                                      <p:tavLst>
                                        <p:tav tm="0">
                                          <p:val>
                                            <p:fltVal val="0"/>
                                          </p:val>
                                        </p:tav>
                                        <p:tav tm="100000">
                                          <p:val>
                                            <p:strVal val="#ppt_h"/>
                                          </p:val>
                                        </p:tav>
                                      </p:tavLst>
                                    </p:anim>
                                  </p:childTnLst>
                                </p:cTn>
                              </p:par>
                            </p:childTnLst>
                          </p:cTn>
                        </p:par>
                        <p:par>
                          <p:cTn id="89" fill="hold">
                            <p:stCondLst>
                              <p:cond delay="680"/>
                            </p:stCondLst>
                            <p:childTnLst>
                              <p:par>
                                <p:cTn id="90" presetID="23" presetClass="entr" presetSubtype="16" fill="hold" grpId="0" nodeType="afterEffect">
                                  <p:stCondLst>
                                    <p:cond delay="10"/>
                                  </p:stCondLst>
                                  <p:iterate>
                                    <p:tmAbs val="0"/>
                                  </p:iterate>
                                  <p:childTnLst>
                                    <p:set>
                                      <p:cBhvr>
                                        <p:cTn id="91" fill="hold"/>
                                        <p:tgtEl>
                                          <p:spTgt spid="29"/>
                                        </p:tgtEl>
                                        <p:attrNameLst>
                                          <p:attrName>style.visibility</p:attrName>
                                        </p:attrNameLst>
                                      </p:cBhvr>
                                      <p:to>
                                        <p:strVal val="visible"/>
                                      </p:to>
                                    </p:set>
                                    <p:anim calcmode="lin" valueType="num">
                                      <p:cBhvr>
                                        <p:cTn id="92" dur="30" fill="hold"/>
                                        <p:tgtEl>
                                          <p:spTgt spid="29"/>
                                        </p:tgtEl>
                                        <p:attrNameLst>
                                          <p:attrName>ppt_w</p:attrName>
                                        </p:attrNameLst>
                                      </p:cBhvr>
                                      <p:tavLst>
                                        <p:tav tm="0">
                                          <p:val>
                                            <p:fltVal val="0"/>
                                          </p:val>
                                        </p:tav>
                                        <p:tav tm="100000">
                                          <p:val>
                                            <p:strVal val="#ppt_w"/>
                                          </p:val>
                                        </p:tav>
                                      </p:tavLst>
                                    </p:anim>
                                    <p:anim calcmode="lin" valueType="num">
                                      <p:cBhvr>
                                        <p:cTn id="93" dur="30" fill="hold"/>
                                        <p:tgtEl>
                                          <p:spTgt spid="29"/>
                                        </p:tgtEl>
                                        <p:attrNameLst>
                                          <p:attrName>ppt_h</p:attrName>
                                        </p:attrNameLst>
                                      </p:cBhvr>
                                      <p:tavLst>
                                        <p:tav tm="0">
                                          <p:val>
                                            <p:fltVal val="0"/>
                                          </p:val>
                                        </p:tav>
                                        <p:tav tm="100000">
                                          <p:val>
                                            <p:strVal val="#ppt_h"/>
                                          </p:val>
                                        </p:tav>
                                      </p:tavLst>
                                    </p:anim>
                                  </p:childTnLst>
                                </p:cTn>
                              </p:par>
                            </p:childTnLst>
                          </p:cTn>
                        </p:par>
                        <p:par>
                          <p:cTn id="94" fill="hold">
                            <p:stCondLst>
                              <p:cond delay="720"/>
                            </p:stCondLst>
                            <p:childTnLst>
                              <p:par>
                                <p:cTn id="95" presetID="23" presetClass="entr" presetSubtype="16" fill="hold" grpId="0" nodeType="afterEffect">
                                  <p:stCondLst>
                                    <p:cond delay="10"/>
                                  </p:stCondLst>
                                  <p:iterate>
                                    <p:tmAbs val="0"/>
                                  </p:iterate>
                                  <p:childTnLst>
                                    <p:set>
                                      <p:cBhvr>
                                        <p:cTn id="96" fill="hold"/>
                                        <p:tgtEl>
                                          <p:spTgt spid="34"/>
                                        </p:tgtEl>
                                        <p:attrNameLst>
                                          <p:attrName>style.visibility</p:attrName>
                                        </p:attrNameLst>
                                      </p:cBhvr>
                                      <p:to>
                                        <p:strVal val="visible"/>
                                      </p:to>
                                    </p:set>
                                    <p:anim calcmode="lin" valueType="num">
                                      <p:cBhvr>
                                        <p:cTn id="97" dur="30" fill="hold"/>
                                        <p:tgtEl>
                                          <p:spTgt spid="34"/>
                                        </p:tgtEl>
                                        <p:attrNameLst>
                                          <p:attrName>ppt_w</p:attrName>
                                        </p:attrNameLst>
                                      </p:cBhvr>
                                      <p:tavLst>
                                        <p:tav tm="0">
                                          <p:val>
                                            <p:fltVal val="0"/>
                                          </p:val>
                                        </p:tav>
                                        <p:tav tm="100000">
                                          <p:val>
                                            <p:strVal val="#ppt_w"/>
                                          </p:val>
                                        </p:tav>
                                      </p:tavLst>
                                    </p:anim>
                                    <p:anim calcmode="lin" valueType="num">
                                      <p:cBhvr>
                                        <p:cTn id="98" dur="30" fill="hold"/>
                                        <p:tgtEl>
                                          <p:spTgt spid="34"/>
                                        </p:tgtEl>
                                        <p:attrNameLst>
                                          <p:attrName>ppt_h</p:attrName>
                                        </p:attrNameLst>
                                      </p:cBhvr>
                                      <p:tavLst>
                                        <p:tav tm="0">
                                          <p:val>
                                            <p:fltVal val="0"/>
                                          </p:val>
                                        </p:tav>
                                        <p:tav tm="100000">
                                          <p:val>
                                            <p:strVal val="#ppt_h"/>
                                          </p:val>
                                        </p:tav>
                                      </p:tavLst>
                                    </p:anim>
                                  </p:childTnLst>
                                </p:cTn>
                              </p:par>
                            </p:childTnLst>
                          </p:cTn>
                        </p:par>
                        <p:par>
                          <p:cTn id="99" fill="hold">
                            <p:stCondLst>
                              <p:cond delay="760"/>
                            </p:stCondLst>
                            <p:childTnLst>
                              <p:par>
                                <p:cTn id="100" presetID="23" presetClass="entr" presetSubtype="16" fill="hold" grpId="0" nodeType="afterEffect">
                                  <p:stCondLst>
                                    <p:cond delay="10"/>
                                  </p:stCondLst>
                                  <p:iterate>
                                    <p:tmAbs val="0"/>
                                  </p:iterate>
                                  <p:childTnLst>
                                    <p:set>
                                      <p:cBhvr>
                                        <p:cTn id="101" fill="hold"/>
                                        <p:tgtEl>
                                          <p:spTgt spid="46"/>
                                        </p:tgtEl>
                                        <p:attrNameLst>
                                          <p:attrName>style.visibility</p:attrName>
                                        </p:attrNameLst>
                                      </p:cBhvr>
                                      <p:to>
                                        <p:strVal val="visible"/>
                                      </p:to>
                                    </p:set>
                                    <p:anim calcmode="lin" valueType="num">
                                      <p:cBhvr>
                                        <p:cTn id="102" dur="30" fill="hold"/>
                                        <p:tgtEl>
                                          <p:spTgt spid="46"/>
                                        </p:tgtEl>
                                        <p:attrNameLst>
                                          <p:attrName>ppt_w</p:attrName>
                                        </p:attrNameLst>
                                      </p:cBhvr>
                                      <p:tavLst>
                                        <p:tav tm="0">
                                          <p:val>
                                            <p:fltVal val="0"/>
                                          </p:val>
                                        </p:tav>
                                        <p:tav tm="100000">
                                          <p:val>
                                            <p:strVal val="#ppt_w"/>
                                          </p:val>
                                        </p:tav>
                                      </p:tavLst>
                                    </p:anim>
                                    <p:anim calcmode="lin" valueType="num">
                                      <p:cBhvr>
                                        <p:cTn id="103" dur="30" fill="hold"/>
                                        <p:tgtEl>
                                          <p:spTgt spid="46"/>
                                        </p:tgtEl>
                                        <p:attrNameLst>
                                          <p:attrName>ppt_h</p:attrName>
                                        </p:attrNameLst>
                                      </p:cBhvr>
                                      <p:tavLst>
                                        <p:tav tm="0">
                                          <p:val>
                                            <p:fltVal val="0"/>
                                          </p:val>
                                        </p:tav>
                                        <p:tav tm="100000">
                                          <p:val>
                                            <p:strVal val="#ppt_h"/>
                                          </p:val>
                                        </p:tav>
                                      </p:tavLst>
                                    </p:anim>
                                  </p:childTnLst>
                                </p:cTn>
                              </p:par>
                            </p:childTnLst>
                          </p:cTn>
                        </p:par>
                        <p:par>
                          <p:cTn id="104" fill="hold">
                            <p:stCondLst>
                              <p:cond delay="800"/>
                            </p:stCondLst>
                            <p:childTnLst>
                              <p:par>
                                <p:cTn id="105" presetID="23" presetClass="entr" presetSubtype="16" fill="hold" grpId="0" nodeType="afterEffect">
                                  <p:stCondLst>
                                    <p:cond delay="10"/>
                                  </p:stCondLst>
                                  <p:iterate>
                                    <p:tmAbs val="0"/>
                                  </p:iterate>
                                  <p:childTnLst>
                                    <p:set>
                                      <p:cBhvr>
                                        <p:cTn id="106" fill="hold"/>
                                        <p:tgtEl>
                                          <p:spTgt spid="42"/>
                                        </p:tgtEl>
                                        <p:attrNameLst>
                                          <p:attrName>style.visibility</p:attrName>
                                        </p:attrNameLst>
                                      </p:cBhvr>
                                      <p:to>
                                        <p:strVal val="visible"/>
                                      </p:to>
                                    </p:set>
                                    <p:anim calcmode="lin" valueType="num">
                                      <p:cBhvr>
                                        <p:cTn id="107" dur="30" fill="hold"/>
                                        <p:tgtEl>
                                          <p:spTgt spid="42"/>
                                        </p:tgtEl>
                                        <p:attrNameLst>
                                          <p:attrName>ppt_w</p:attrName>
                                        </p:attrNameLst>
                                      </p:cBhvr>
                                      <p:tavLst>
                                        <p:tav tm="0">
                                          <p:val>
                                            <p:fltVal val="0"/>
                                          </p:val>
                                        </p:tav>
                                        <p:tav tm="100000">
                                          <p:val>
                                            <p:strVal val="#ppt_w"/>
                                          </p:val>
                                        </p:tav>
                                      </p:tavLst>
                                    </p:anim>
                                    <p:anim calcmode="lin" valueType="num">
                                      <p:cBhvr>
                                        <p:cTn id="108" dur="30" fill="hold"/>
                                        <p:tgtEl>
                                          <p:spTgt spid="42"/>
                                        </p:tgtEl>
                                        <p:attrNameLst>
                                          <p:attrName>ppt_h</p:attrName>
                                        </p:attrNameLst>
                                      </p:cBhvr>
                                      <p:tavLst>
                                        <p:tav tm="0">
                                          <p:val>
                                            <p:fltVal val="0"/>
                                          </p:val>
                                        </p:tav>
                                        <p:tav tm="100000">
                                          <p:val>
                                            <p:strVal val="#ppt_h"/>
                                          </p:val>
                                        </p:tav>
                                      </p:tavLst>
                                    </p:anim>
                                  </p:childTnLst>
                                </p:cTn>
                              </p:par>
                            </p:childTnLst>
                          </p:cTn>
                        </p:par>
                        <p:par>
                          <p:cTn id="109" fill="hold">
                            <p:stCondLst>
                              <p:cond delay="840"/>
                            </p:stCondLst>
                            <p:childTnLst>
                              <p:par>
                                <p:cTn id="110" presetID="23" presetClass="entr" presetSubtype="16" fill="hold" grpId="0" nodeType="afterEffect">
                                  <p:stCondLst>
                                    <p:cond delay="10"/>
                                  </p:stCondLst>
                                  <p:iterate>
                                    <p:tmAbs val="0"/>
                                  </p:iterate>
                                  <p:childTnLst>
                                    <p:set>
                                      <p:cBhvr>
                                        <p:cTn id="111" fill="hold"/>
                                        <p:tgtEl>
                                          <p:spTgt spid="31"/>
                                        </p:tgtEl>
                                        <p:attrNameLst>
                                          <p:attrName>style.visibility</p:attrName>
                                        </p:attrNameLst>
                                      </p:cBhvr>
                                      <p:to>
                                        <p:strVal val="visible"/>
                                      </p:to>
                                    </p:set>
                                    <p:anim calcmode="lin" valueType="num">
                                      <p:cBhvr>
                                        <p:cTn id="112" dur="30" fill="hold"/>
                                        <p:tgtEl>
                                          <p:spTgt spid="31"/>
                                        </p:tgtEl>
                                        <p:attrNameLst>
                                          <p:attrName>ppt_w</p:attrName>
                                        </p:attrNameLst>
                                      </p:cBhvr>
                                      <p:tavLst>
                                        <p:tav tm="0">
                                          <p:val>
                                            <p:fltVal val="0"/>
                                          </p:val>
                                        </p:tav>
                                        <p:tav tm="100000">
                                          <p:val>
                                            <p:strVal val="#ppt_w"/>
                                          </p:val>
                                        </p:tav>
                                      </p:tavLst>
                                    </p:anim>
                                    <p:anim calcmode="lin" valueType="num">
                                      <p:cBhvr>
                                        <p:cTn id="113" dur="30" fill="hold"/>
                                        <p:tgtEl>
                                          <p:spTgt spid="31"/>
                                        </p:tgtEl>
                                        <p:attrNameLst>
                                          <p:attrName>ppt_h</p:attrName>
                                        </p:attrNameLst>
                                      </p:cBhvr>
                                      <p:tavLst>
                                        <p:tav tm="0">
                                          <p:val>
                                            <p:fltVal val="0"/>
                                          </p:val>
                                        </p:tav>
                                        <p:tav tm="100000">
                                          <p:val>
                                            <p:strVal val="#ppt_h"/>
                                          </p:val>
                                        </p:tav>
                                      </p:tavLst>
                                    </p:anim>
                                  </p:childTnLst>
                                </p:cTn>
                              </p:par>
                            </p:childTnLst>
                          </p:cTn>
                        </p:par>
                        <p:par>
                          <p:cTn id="114" fill="hold">
                            <p:stCondLst>
                              <p:cond delay="880"/>
                            </p:stCondLst>
                            <p:childTnLst>
                              <p:par>
                                <p:cTn id="115" presetID="23" presetClass="entr" presetSubtype="16" fill="hold" grpId="0" nodeType="afterEffect">
                                  <p:stCondLst>
                                    <p:cond delay="10"/>
                                  </p:stCondLst>
                                  <p:iterate>
                                    <p:tmAbs val="0"/>
                                  </p:iterate>
                                  <p:childTnLst>
                                    <p:set>
                                      <p:cBhvr>
                                        <p:cTn id="116" fill="hold"/>
                                        <p:tgtEl>
                                          <p:spTgt spid="27"/>
                                        </p:tgtEl>
                                        <p:attrNameLst>
                                          <p:attrName>style.visibility</p:attrName>
                                        </p:attrNameLst>
                                      </p:cBhvr>
                                      <p:to>
                                        <p:strVal val="visible"/>
                                      </p:to>
                                    </p:set>
                                    <p:anim calcmode="lin" valueType="num">
                                      <p:cBhvr>
                                        <p:cTn id="117" dur="30" fill="hold"/>
                                        <p:tgtEl>
                                          <p:spTgt spid="27"/>
                                        </p:tgtEl>
                                        <p:attrNameLst>
                                          <p:attrName>ppt_w</p:attrName>
                                        </p:attrNameLst>
                                      </p:cBhvr>
                                      <p:tavLst>
                                        <p:tav tm="0">
                                          <p:val>
                                            <p:fltVal val="0"/>
                                          </p:val>
                                        </p:tav>
                                        <p:tav tm="100000">
                                          <p:val>
                                            <p:strVal val="#ppt_w"/>
                                          </p:val>
                                        </p:tav>
                                      </p:tavLst>
                                    </p:anim>
                                    <p:anim calcmode="lin" valueType="num">
                                      <p:cBhvr>
                                        <p:cTn id="118" dur="30" fill="hold"/>
                                        <p:tgtEl>
                                          <p:spTgt spid="27"/>
                                        </p:tgtEl>
                                        <p:attrNameLst>
                                          <p:attrName>ppt_h</p:attrName>
                                        </p:attrNameLst>
                                      </p:cBhvr>
                                      <p:tavLst>
                                        <p:tav tm="0">
                                          <p:val>
                                            <p:fltVal val="0"/>
                                          </p:val>
                                        </p:tav>
                                        <p:tav tm="100000">
                                          <p:val>
                                            <p:strVal val="#ppt_h"/>
                                          </p:val>
                                        </p:tav>
                                      </p:tavLst>
                                    </p:anim>
                                  </p:childTnLst>
                                </p:cTn>
                              </p:par>
                            </p:childTnLst>
                          </p:cTn>
                        </p:par>
                        <p:par>
                          <p:cTn id="119" fill="hold">
                            <p:stCondLst>
                              <p:cond delay="920"/>
                            </p:stCondLst>
                            <p:childTnLst>
                              <p:par>
                                <p:cTn id="120" presetID="23" presetClass="entr" presetSubtype="16" fill="hold" grpId="0" nodeType="afterEffect">
                                  <p:stCondLst>
                                    <p:cond delay="10"/>
                                  </p:stCondLst>
                                  <p:iterate>
                                    <p:tmAbs val="0"/>
                                  </p:iterate>
                                  <p:childTnLst>
                                    <p:set>
                                      <p:cBhvr>
                                        <p:cTn id="121" fill="hold"/>
                                        <p:tgtEl>
                                          <p:spTgt spid="28"/>
                                        </p:tgtEl>
                                        <p:attrNameLst>
                                          <p:attrName>style.visibility</p:attrName>
                                        </p:attrNameLst>
                                      </p:cBhvr>
                                      <p:to>
                                        <p:strVal val="visible"/>
                                      </p:to>
                                    </p:set>
                                    <p:anim calcmode="lin" valueType="num">
                                      <p:cBhvr>
                                        <p:cTn id="122" dur="30" fill="hold"/>
                                        <p:tgtEl>
                                          <p:spTgt spid="28"/>
                                        </p:tgtEl>
                                        <p:attrNameLst>
                                          <p:attrName>ppt_w</p:attrName>
                                        </p:attrNameLst>
                                      </p:cBhvr>
                                      <p:tavLst>
                                        <p:tav tm="0">
                                          <p:val>
                                            <p:fltVal val="0"/>
                                          </p:val>
                                        </p:tav>
                                        <p:tav tm="100000">
                                          <p:val>
                                            <p:strVal val="#ppt_w"/>
                                          </p:val>
                                        </p:tav>
                                      </p:tavLst>
                                    </p:anim>
                                    <p:anim calcmode="lin" valueType="num">
                                      <p:cBhvr>
                                        <p:cTn id="123" dur="30" fill="hold"/>
                                        <p:tgtEl>
                                          <p:spTgt spid="28"/>
                                        </p:tgtEl>
                                        <p:attrNameLst>
                                          <p:attrName>ppt_h</p:attrName>
                                        </p:attrNameLst>
                                      </p:cBhvr>
                                      <p:tavLst>
                                        <p:tav tm="0">
                                          <p:val>
                                            <p:fltVal val="0"/>
                                          </p:val>
                                        </p:tav>
                                        <p:tav tm="100000">
                                          <p:val>
                                            <p:strVal val="#ppt_h"/>
                                          </p:val>
                                        </p:tav>
                                      </p:tavLst>
                                    </p:anim>
                                  </p:childTnLst>
                                </p:cTn>
                              </p:par>
                            </p:childTnLst>
                          </p:cTn>
                        </p:par>
                        <p:par>
                          <p:cTn id="124" fill="hold">
                            <p:stCondLst>
                              <p:cond delay="960"/>
                            </p:stCondLst>
                            <p:childTnLst>
                              <p:par>
                                <p:cTn id="125" presetID="23" presetClass="entr" presetSubtype="16" fill="hold" grpId="0" nodeType="afterEffect">
                                  <p:stCondLst>
                                    <p:cond delay="10"/>
                                  </p:stCondLst>
                                  <p:iterate>
                                    <p:tmAbs val="0"/>
                                  </p:iterate>
                                  <p:childTnLst>
                                    <p:set>
                                      <p:cBhvr>
                                        <p:cTn id="126" fill="hold"/>
                                        <p:tgtEl>
                                          <p:spTgt spid="33"/>
                                        </p:tgtEl>
                                        <p:attrNameLst>
                                          <p:attrName>style.visibility</p:attrName>
                                        </p:attrNameLst>
                                      </p:cBhvr>
                                      <p:to>
                                        <p:strVal val="visible"/>
                                      </p:to>
                                    </p:set>
                                    <p:anim calcmode="lin" valueType="num">
                                      <p:cBhvr>
                                        <p:cTn id="127" dur="30" fill="hold"/>
                                        <p:tgtEl>
                                          <p:spTgt spid="33"/>
                                        </p:tgtEl>
                                        <p:attrNameLst>
                                          <p:attrName>ppt_w</p:attrName>
                                        </p:attrNameLst>
                                      </p:cBhvr>
                                      <p:tavLst>
                                        <p:tav tm="0">
                                          <p:val>
                                            <p:fltVal val="0"/>
                                          </p:val>
                                        </p:tav>
                                        <p:tav tm="100000">
                                          <p:val>
                                            <p:strVal val="#ppt_w"/>
                                          </p:val>
                                        </p:tav>
                                      </p:tavLst>
                                    </p:anim>
                                    <p:anim calcmode="lin" valueType="num">
                                      <p:cBhvr>
                                        <p:cTn id="128" dur="30" fill="hold"/>
                                        <p:tgtEl>
                                          <p:spTgt spid="33"/>
                                        </p:tgtEl>
                                        <p:attrNameLst>
                                          <p:attrName>ppt_h</p:attrName>
                                        </p:attrNameLst>
                                      </p:cBhvr>
                                      <p:tavLst>
                                        <p:tav tm="0">
                                          <p:val>
                                            <p:fltVal val="0"/>
                                          </p:val>
                                        </p:tav>
                                        <p:tav tm="100000">
                                          <p:val>
                                            <p:strVal val="#ppt_h"/>
                                          </p:val>
                                        </p:tav>
                                      </p:tavLst>
                                    </p:anim>
                                  </p:childTnLst>
                                </p:cTn>
                              </p:par>
                            </p:childTnLst>
                          </p:cTn>
                        </p:par>
                        <p:par>
                          <p:cTn id="129" fill="hold">
                            <p:stCondLst>
                              <p:cond delay="1000"/>
                            </p:stCondLst>
                            <p:childTnLst>
                              <p:par>
                                <p:cTn id="130" presetID="23" presetClass="entr" presetSubtype="16" fill="hold" grpId="0" nodeType="afterEffect">
                                  <p:stCondLst>
                                    <p:cond delay="10"/>
                                  </p:stCondLst>
                                  <p:iterate>
                                    <p:tmAbs val="0"/>
                                  </p:iterate>
                                  <p:childTnLst>
                                    <p:set>
                                      <p:cBhvr>
                                        <p:cTn id="131" fill="hold"/>
                                        <p:tgtEl>
                                          <p:spTgt spid="45"/>
                                        </p:tgtEl>
                                        <p:attrNameLst>
                                          <p:attrName>style.visibility</p:attrName>
                                        </p:attrNameLst>
                                      </p:cBhvr>
                                      <p:to>
                                        <p:strVal val="visible"/>
                                      </p:to>
                                    </p:set>
                                    <p:anim calcmode="lin" valueType="num">
                                      <p:cBhvr>
                                        <p:cTn id="132" dur="30" fill="hold"/>
                                        <p:tgtEl>
                                          <p:spTgt spid="45"/>
                                        </p:tgtEl>
                                        <p:attrNameLst>
                                          <p:attrName>ppt_w</p:attrName>
                                        </p:attrNameLst>
                                      </p:cBhvr>
                                      <p:tavLst>
                                        <p:tav tm="0">
                                          <p:val>
                                            <p:fltVal val="0"/>
                                          </p:val>
                                        </p:tav>
                                        <p:tav tm="100000">
                                          <p:val>
                                            <p:strVal val="#ppt_w"/>
                                          </p:val>
                                        </p:tav>
                                      </p:tavLst>
                                    </p:anim>
                                    <p:anim calcmode="lin" valueType="num">
                                      <p:cBhvr>
                                        <p:cTn id="133" dur="30" fill="hold"/>
                                        <p:tgtEl>
                                          <p:spTgt spid="45"/>
                                        </p:tgtEl>
                                        <p:attrNameLst>
                                          <p:attrName>ppt_h</p:attrName>
                                        </p:attrNameLst>
                                      </p:cBhvr>
                                      <p:tavLst>
                                        <p:tav tm="0">
                                          <p:val>
                                            <p:fltVal val="0"/>
                                          </p:val>
                                        </p:tav>
                                        <p:tav tm="100000">
                                          <p:val>
                                            <p:strVal val="#ppt_h"/>
                                          </p:val>
                                        </p:tav>
                                      </p:tavLst>
                                    </p:anim>
                                  </p:childTnLst>
                                </p:cTn>
                              </p:par>
                            </p:childTnLst>
                          </p:cTn>
                        </p:par>
                        <p:par>
                          <p:cTn id="134" fill="hold">
                            <p:stCondLst>
                              <p:cond delay="1040"/>
                            </p:stCondLst>
                            <p:childTnLst>
                              <p:par>
                                <p:cTn id="135" presetID="23" presetClass="entr" presetSubtype="16" fill="hold" grpId="0" nodeType="afterEffect">
                                  <p:stCondLst>
                                    <p:cond delay="10"/>
                                  </p:stCondLst>
                                  <p:iterate>
                                    <p:tmAbs val="0"/>
                                  </p:iterate>
                                  <p:childTnLst>
                                    <p:set>
                                      <p:cBhvr>
                                        <p:cTn id="136" fill="hold"/>
                                        <p:tgtEl>
                                          <p:spTgt spid="43"/>
                                        </p:tgtEl>
                                        <p:attrNameLst>
                                          <p:attrName>style.visibility</p:attrName>
                                        </p:attrNameLst>
                                      </p:cBhvr>
                                      <p:to>
                                        <p:strVal val="visible"/>
                                      </p:to>
                                    </p:set>
                                    <p:anim calcmode="lin" valueType="num">
                                      <p:cBhvr>
                                        <p:cTn id="137" dur="30" fill="hold"/>
                                        <p:tgtEl>
                                          <p:spTgt spid="43"/>
                                        </p:tgtEl>
                                        <p:attrNameLst>
                                          <p:attrName>ppt_w</p:attrName>
                                        </p:attrNameLst>
                                      </p:cBhvr>
                                      <p:tavLst>
                                        <p:tav tm="0">
                                          <p:val>
                                            <p:fltVal val="0"/>
                                          </p:val>
                                        </p:tav>
                                        <p:tav tm="100000">
                                          <p:val>
                                            <p:strVal val="#ppt_w"/>
                                          </p:val>
                                        </p:tav>
                                      </p:tavLst>
                                    </p:anim>
                                    <p:anim calcmode="lin" valueType="num">
                                      <p:cBhvr>
                                        <p:cTn id="138" dur="30" fill="hold"/>
                                        <p:tgtEl>
                                          <p:spTgt spid="43"/>
                                        </p:tgtEl>
                                        <p:attrNameLst>
                                          <p:attrName>ppt_h</p:attrName>
                                        </p:attrNameLst>
                                      </p:cBhvr>
                                      <p:tavLst>
                                        <p:tav tm="0">
                                          <p:val>
                                            <p:fltVal val="0"/>
                                          </p:val>
                                        </p:tav>
                                        <p:tav tm="100000">
                                          <p:val>
                                            <p:strVal val="#ppt_h"/>
                                          </p:val>
                                        </p:tav>
                                      </p:tavLst>
                                    </p:anim>
                                  </p:childTnLst>
                                </p:cTn>
                              </p:par>
                            </p:childTnLst>
                          </p:cTn>
                        </p:par>
                        <p:par>
                          <p:cTn id="139" fill="hold">
                            <p:stCondLst>
                              <p:cond delay="1080"/>
                            </p:stCondLst>
                            <p:childTnLst>
                              <p:par>
                                <p:cTn id="140" presetID="23" presetClass="entr" presetSubtype="16" fill="hold" grpId="0" nodeType="afterEffect">
                                  <p:stCondLst>
                                    <p:cond delay="10"/>
                                  </p:stCondLst>
                                  <p:iterate>
                                    <p:tmAbs val="0"/>
                                  </p:iterate>
                                  <p:childTnLst>
                                    <p:set>
                                      <p:cBhvr>
                                        <p:cTn id="141" fill="hold"/>
                                        <p:tgtEl>
                                          <p:spTgt spid="44"/>
                                        </p:tgtEl>
                                        <p:attrNameLst>
                                          <p:attrName>style.visibility</p:attrName>
                                        </p:attrNameLst>
                                      </p:cBhvr>
                                      <p:to>
                                        <p:strVal val="visible"/>
                                      </p:to>
                                    </p:set>
                                    <p:anim calcmode="lin" valueType="num">
                                      <p:cBhvr>
                                        <p:cTn id="142" dur="30" fill="hold"/>
                                        <p:tgtEl>
                                          <p:spTgt spid="44"/>
                                        </p:tgtEl>
                                        <p:attrNameLst>
                                          <p:attrName>ppt_w</p:attrName>
                                        </p:attrNameLst>
                                      </p:cBhvr>
                                      <p:tavLst>
                                        <p:tav tm="0">
                                          <p:val>
                                            <p:fltVal val="0"/>
                                          </p:val>
                                        </p:tav>
                                        <p:tav tm="100000">
                                          <p:val>
                                            <p:strVal val="#ppt_w"/>
                                          </p:val>
                                        </p:tav>
                                      </p:tavLst>
                                    </p:anim>
                                    <p:anim calcmode="lin" valueType="num">
                                      <p:cBhvr>
                                        <p:cTn id="143" dur="30" fill="hold"/>
                                        <p:tgtEl>
                                          <p:spTgt spid="44"/>
                                        </p:tgtEl>
                                        <p:attrNameLst>
                                          <p:attrName>ppt_h</p:attrName>
                                        </p:attrNameLst>
                                      </p:cBhvr>
                                      <p:tavLst>
                                        <p:tav tm="0">
                                          <p:val>
                                            <p:fltVal val="0"/>
                                          </p:val>
                                        </p:tav>
                                        <p:tav tm="100000">
                                          <p:val>
                                            <p:strVal val="#ppt_h"/>
                                          </p:val>
                                        </p:tav>
                                      </p:tavLst>
                                    </p:anim>
                                  </p:childTnLst>
                                </p:cTn>
                              </p:par>
                            </p:childTnLst>
                          </p:cTn>
                        </p:par>
                        <p:par>
                          <p:cTn id="144" fill="hold">
                            <p:stCondLst>
                              <p:cond delay="1120"/>
                            </p:stCondLst>
                            <p:childTnLst>
                              <p:par>
                                <p:cTn id="145" presetID="23" presetClass="entr" presetSubtype="16" fill="hold" grpId="0" nodeType="afterEffect">
                                  <p:stCondLst>
                                    <p:cond delay="10"/>
                                  </p:stCondLst>
                                  <p:iterate>
                                    <p:tmAbs val="0"/>
                                  </p:iterate>
                                  <p:childTnLst>
                                    <p:set>
                                      <p:cBhvr>
                                        <p:cTn id="146" fill="hold"/>
                                        <p:tgtEl>
                                          <p:spTgt spid="30"/>
                                        </p:tgtEl>
                                        <p:attrNameLst>
                                          <p:attrName>style.visibility</p:attrName>
                                        </p:attrNameLst>
                                      </p:cBhvr>
                                      <p:to>
                                        <p:strVal val="visible"/>
                                      </p:to>
                                    </p:set>
                                    <p:anim calcmode="lin" valueType="num">
                                      <p:cBhvr>
                                        <p:cTn id="147" dur="30" fill="hold"/>
                                        <p:tgtEl>
                                          <p:spTgt spid="30"/>
                                        </p:tgtEl>
                                        <p:attrNameLst>
                                          <p:attrName>ppt_w</p:attrName>
                                        </p:attrNameLst>
                                      </p:cBhvr>
                                      <p:tavLst>
                                        <p:tav tm="0">
                                          <p:val>
                                            <p:fltVal val="0"/>
                                          </p:val>
                                        </p:tav>
                                        <p:tav tm="100000">
                                          <p:val>
                                            <p:strVal val="#ppt_w"/>
                                          </p:val>
                                        </p:tav>
                                      </p:tavLst>
                                    </p:anim>
                                    <p:anim calcmode="lin" valueType="num">
                                      <p:cBhvr>
                                        <p:cTn id="148" dur="30" fill="hold"/>
                                        <p:tgtEl>
                                          <p:spTgt spid="30"/>
                                        </p:tgtEl>
                                        <p:attrNameLst>
                                          <p:attrName>ppt_h</p:attrName>
                                        </p:attrNameLst>
                                      </p:cBhvr>
                                      <p:tavLst>
                                        <p:tav tm="0">
                                          <p:val>
                                            <p:fltVal val="0"/>
                                          </p:val>
                                        </p:tav>
                                        <p:tav tm="100000">
                                          <p:val>
                                            <p:strVal val="#ppt_h"/>
                                          </p:val>
                                        </p:tav>
                                      </p:tavLst>
                                    </p:anim>
                                  </p:childTnLst>
                                </p:cTn>
                              </p:par>
                            </p:childTnLst>
                          </p:cTn>
                        </p:par>
                        <p:par>
                          <p:cTn id="149" fill="hold">
                            <p:stCondLst>
                              <p:cond delay="1160"/>
                            </p:stCondLst>
                            <p:childTnLst>
                              <p:par>
                                <p:cTn id="150" presetID="23" presetClass="entr" presetSubtype="16" fill="hold" grpId="0" nodeType="afterEffect">
                                  <p:stCondLst>
                                    <p:cond delay="10"/>
                                  </p:stCondLst>
                                  <p:iterate>
                                    <p:tmAbs val="0"/>
                                  </p:iterate>
                                  <p:childTnLst>
                                    <p:set>
                                      <p:cBhvr>
                                        <p:cTn id="151" fill="hold"/>
                                        <p:tgtEl>
                                          <p:spTgt spid="32"/>
                                        </p:tgtEl>
                                        <p:attrNameLst>
                                          <p:attrName>style.visibility</p:attrName>
                                        </p:attrNameLst>
                                      </p:cBhvr>
                                      <p:to>
                                        <p:strVal val="visible"/>
                                      </p:to>
                                    </p:set>
                                    <p:anim calcmode="lin" valueType="num">
                                      <p:cBhvr>
                                        <p:cTn id="152" dur="30" fill="hold"/>
                                        <p:tgtEl>
                                          <p:spTgt spid="32"/>
                                        </p:tgtEl>
                                        <p:attrNameLst>
                                          <p:attrName>ppt_w</p:attrName>
                                        </p:attrNameLst>
                                      </p:cBhvr>
                                      <p:tavLst>
                                        <p:tav tm="0">
                                          <p:val>
                                            <p:fltVal val="0"/>
                                          </p:val>
                                        </p:tav>
                                        <p:tav tm="100000">
                                          <p:val>
                                            <p:strVal val="#ppt_w"/>
                                          </p:val>
                                        </p:tav>
                                      </p:tavLst>
                                    </p:anim>
                                    <p:anim calcmode="lin" valueType="num">
                                      <p:cBhvr>
                                        <p:cTn id="153" dur="30" fill="hold"/>
                                        <p:tgtEl>
                                          <p:spTgt spid="32"/>
                                        </p:tgtEl>
                                        <p:attrNameLst>
                                          <p:attrName>ppt_h</p:attrName>
                                        </p:attrNameLst>
                                      </p:cBhvr>
                                      <p:tavLst>
                                        <p:tav tm="0">
                                          <p:val>
                                            <p:fltVal val="0"/>
                                          </p:val>
                                        </p:tav>
                                        <p:tav tm="100000">
                                          <p:val>
                                            <p:strVal val="#ppt_h"/>
                                          </p:val>
                                        </p:tav>
                                      </p:tavLst>
                                    </p:anim>
                                  </p:childTnLst>
                                </p:cTn>
                              </p:par>
                            </p:childTnLst>
                          </p:cTn>
                        </p:par>
                        <p:par>
                          <p:cTn id="154" fill="hold">
                            <p:stCondLst>
                              <p:cond delay="1200"/>
                            </p:stCondLst>
                            <p:childTnLst>
                              <p:par>
                                <p:cTn id="155" presetID="23" presetClass="entr" presetSubtype="16" fill="hold" grpId="0" nodeType="afterEffect">
                                  <p:stCondLst>
                                    <p:cond delay="10"/>
                                  </p:stCondLst>
                                  <p:iterate>
                                    <p:tmAbs val="0"/>
                                  </p:iterate>
                                  <p:childTnLst>
                                    <p:set>
                                      <p:cBhvr>
                                        <p:cTn id="156" fill="hold"/>
                                        <p:tgtEl>
                                          <p:spTgt spid="23"/>
                                        </p:tgtEl>
                                        <p:attrNameLst>
                                          <p:attrName>style.visibility</p:attrName>
                                        </p:attrNameLst>
                                      </p:cBhvr>
                                      <p:to>
                                        <p:strVal val="visible"/>
                                      </p:to>
                                    </p:set>
                                    <p:anim calcmode="lin" valueType="num">
                                      <p:cBhvr>
                                        <p:cTn id="157" dur="30" fill="hold"/>
                                        <p:tgtEl>
                                          <p:spTgt spid="23"/>
                                        </p:tgtEl>
                                        <p:attrNameLst>
                                          <p:attrName>ppt_w</p:attrName>
                                        </p:attrNameLst>
                                      </p:cBhvr>
                                      <p:tavLst>
                                        <p:tav tm="0">
                                          <p:val>
                                            <p:fltVal val="0"/>
                                          </p:val>
                                        </p:tav>
                                        <p:tav tm="100000">
                                          <p:val>
                                            <p:strVal val="#ppt_w"/>
                                          </p:val>
                                        </p:tav>
                                      </p:tavLst>
                                    </p:anim>
                                    <p:anim calcmode="lin" valueType="num">
                                      <p:cBhvr>
                                        <p:cTn id="158" dur="30" fill="hold"/>
                                        <p:tgtEl>
                                          <p:spTgt spid="23"/>
                                        </p:tgtEl>
                                        <p:attrNameLst>
                                          <p:attrName>ppt_h</p:attrName>
                                        </p:attrNameLst>
                                      </p:cBhvr>
                                      <p:tavLst>
                                        <p:tav tm="0">
                                          <p:val>
                                            <p:fltVal val="0"/>
                                          </p:val>
                                        </p:tav>
                                        <p:tav tm="100000">
                                          <p:val>
                                            <p:strVal val="#ppt_h"/>
                                          </p:val>
                                        </p:tav>
                                      </p:tavLst>
                                    </p:anim>
                                  </p:childTnLst>
                                </p:cTn>
                              </p:par>
                            </p:childTnLst>
                          </p:cTn>
                        </p:par>
                        <p:par>
                          <p:cTn id="159" fill="hold">
                            <p:stCondLst>
                              <p:cond delay="1240"/>
                            </p:stCondLst>
                            <p:childTnLst>
                              <p:par>
                                <p:cTn id="160" presetID="23" presetClass="entr" presetSubtype="16" fill="hold" grpId="0" nodeType="afterEffect">
                                  <p:stCondLst>
                                    <p:cond delay="10"/>
                                  </p:stCondLst>
                                  <p:iterate>
                                    <p:tmAbs val="0"/>
                                  </p:iterate>
                                  <p:childTnLst>
                                    <p:set>
                                      <p:cBhvr>
                                        <p:cTn id="161" fill="hold"/>
                                        <p:tgtEl>
                                          <p:spTgt spid="22"/>
                                        </p:tgtEl>
                                        <p:attrNameLst>
                                          <p:attrName>style.visibility</p:attrName>
                                        </p:attrNameLst>
                                      </p:cBhvr>
                                      <p:to>
                                        <p:strVal val="visible"/>
                                      </p:to>
                                    </p:set>
                                    <p:anim calcmode="lin" valueType="num">
                                      <p:cBhvr>
                                        <p:cTn id="162" dur="30" fill="hold"/>
                                        <p:tgtEl>
                                          <p:spTgt spid="22"/>
                                        </p:tgtEl>
                                        <p:attrNameLst>
                                          <p:attrName>ppt_w</p:attrName>
                                        </p:attrNameLst>
                                      </p:cBhvr>
                                      <p:tavLst>
                                        <p:tav tm="0">
                                          <p:val>
                                            <p:fltVal val="0"/>
                                          </p:val>
                                        </p:tav>
                                        <p:tav tm="100000">
                                          <p:val>
                                            <p:strVal val="#ppt_w"/>
                                          </p:val>
                                        </p:tav>
                                      </p:tavLst>
                                    </p:anim>
                                    <p:anim calcmode="lin" valueType="num">
                                      <p:cBhvr>
                                        <p:cTn id="163" dur="3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19"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9" grpId="0" animBg="1" advAuto="0"/>
      <p:bldP spid="40" grpId="0" animBg="1" advAuto="0"/>
      <p:bldP spid="42"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4"/>
          </p:nvPr>
        </p:nvSpPr>
        <p:spPr/>
        <p:txBody>
          <a:bodyPr/>
          <a:lstStyle/>
          <a:p>
            <a:r>
              <a:rPr lang="en-US" dirty="0"/>
              <a:t>Erica Reuter</a:t>
            </a:r>
          </a:p>
        </p:txBody>
      </p:sp>
      <p:sp>
        <p:nvSpPr>
          <p:cNvPr id="8" name="Text Placeholder 7"/>
          <p:cNvSpPr>
            <a:spLocks noGrp="1"/>
          </p:cNvSpPr>
          <p:nvPr>
            <p:ph type="body" sz="quarter" idx="25"/>
          </p:nvPr>
        </p:nvSpPr>
        <p:spPr/>
        <p:txBody>
          <a:bodyPr/>
          <a:lstStyle/>
          <a:p>
            <a:r>
              <a:rPr lang="en-US" dirty="0"/>
              <a:t>Cloud, Analytics, and Analytics</a:t>
            </a:r>
          </a:p>
        </p:txBody>
      </p:sp>
      <p:sp>
        <p:nvSpPr>
          <p:cNvPr id="9" name="Text Placeholder 8"/>
          <p:cNvSpPr>
            <a:spLocks noGrp="1"/>
          </p:cNvSpPr>
          <p:nvPr>
            <p:ph type="body" sz="quarter" idx="26"/>
          </p:nvPr>
        </p:nvSpPr>
        <p:spPr/>
        <p:txBody>
          <a:bodyPr/>
          <a:lstStyle/>
          <a:p>
            <a:r>
              <a:rPr lang="en-US" dirty="0"/>
              <a:t>Technical Evangelist</a:t>
            </a:r>
          </a:p>
        </p:txBody>
      </p:sp>
      <p:sp>
        <p:nvSpPr>
          <p:cNvPr id="10" name="Text Placeholder 9"/>
          <p:cNvSpPr>
            <a:spLocks noGrp="1"/>
          </p:cNvSpPr>
          <p:nvPr>
            <p:ph type="body" sz="quarter" idx="18"/>
          </p:nvPr>
        </p:nvSpPr>
        <p:spPr/>
        <p:txBody>
          <a:bodyPr/>
          <a:lstStyle/>
          <a:p>
            <a:r>
              <a:rPr lang="en-US" dirty="0"/>
              <a:t>Erika </a:t>
            </a:r>
            <a:r>
              <a:rPr lang="en-US" dirty="0" err="1"/>
              <a:t>Bratschun</a:t>
            </a:r>
            <a:endParaRPr lang="en-US" dirty="0"/>
          </a:p>
        </p:txBody>
      </p:sp>
      <p:sp>
        <p:nvSpPr>
          <p:cNvPr id="11" name="Text Placeholder 10"/>
          <p:cNvSpPr>
            <a:spLocks noGrp="1"/>
          </p:cNvSpPr>
          <p:nvPr>
            <p:ph type="body" sz="quarter" idx="19"/>
          </p:nvPr>
        </p:nvSpPr>
        <p:spPr/>
        <p:txBody>
          <a:bodyPr/>
          <a:lstStyle/>
          <a:p>
            <a:r>
              <a:rPr lang="en-US" dirty="0"/>
              <a:t>Cloud, Cognitive and Analytics</a:t>
            </a:r>
          </a:p>
        </p:txBody>
      </p:sp>
      <p:sp>
        <p:nvSpPr>
          <p:cNvPr id="12" name="Text Placeholder 11"/>
          <p:cNvSpPr>
            <a:spLocks noGrp="1"/>
          </p:cNvSpPr>
          <p:nvPr>
            <p:ph type="body" sz="quarter" idx="20"/>
          </p:nvPr>
        </p:nvSpPr>
        <p:spPr/>
        <p:txBody>
          <a:bodyPr/>
          <a:lstStyle/>
          <a:p>
            <a:r>
              <a:rPr lang="en-US" dirty="0"/>
              <a:t>Technical Evangelist</a:t>
            </a:r>
          </a:p>
        </p:txBody>
      </p:sp>
      <p:sp>
        <p:nvSpPr>
          <p:cNvPr id="19" name="Text Placeholder 18"/>
          <p:cNvSpPr>
            <a:spLocks noGrp="1"/>
          </p:cNvSpPr>
          <p:nvPr>
            <p:ph type="body" sz="quarter" idx="33"/>
          </p:nvPr>
        </p:nvSpPr>
        <p:spPr/>
        <p:txBody>
          <a:bodyPr/>
          <a:lstStyle/>
          <a:p>
            <a:r>
              <a:rPr lang="en-US" dirty="0"/>
              <a:t>David Solomon</a:t>
            </a:r>
          </a:p>
        </p:txBody>
      </p:sp>
      <p:sp>
        <p:nvSpPr>
          <p:cNvPr id="20" name="Text Placeholder 19"/>
          <p:cNvSpPr>
            <a:spLocks noGrp="1"/>
          </p:cNvSpPr>
          <p:nvPr>
            <p:ph type="body" sz="quarter" idx="34"/>
          </p:nvPr>
        </p:nvSpPr>
        <p:spPr/>
        <p:txBody>
          <a:bodyPr/>
          <a:lstStyle/>
          <a:p>
            <a:r>
              <a:rPr lang="en-US" dirty="0"/>
              <a:t>Cloud, Cognitive, and Analytics</a:t>
            </a:r>
          </a:p>
        </p:txBody>
      </p:sp>
      <p:sp>
        <p:nvSpPr>
          <p:cNvPr id="21" name="Text Placeholder 20"/>
          <p:cNvSpPr>
            <a:spLocks noGrp="1"/>
          </p:cNvSpPr>
          <p:nvPr>
            <p:ph type="body" sz="quarter" idx="35"/>
          </p:nvPr>
        </p:nvSpPr>
        <p:spPr/>
        <p:txBody>
          <a:bodyPr/>
          <a:lstStyle/>
          <a:p>
            <a:r>
              <a:rPr lang="en-US" dirty="0"/>
              <a:t>Technical Evangelist</a:t>
            </a:r>
          </a:p>
        </p:txBody>
      </p:sp>
      <p:pic>
        <p:nvPicPr>
          <p:cNvPr id="22" name="Picture 21" descr="mage result for Erica Reuter"/>
          <p:cNvPicPr/>
          <p:nvPr/>
        </p:nvPicPr>
        <p:blipFill>
          <a:blip r:embed="rId3">
            <a:extLst>
              <a:ext uri="{28A0092B-C50C-407E-A947-70E740481C1C}">
                <a14:useLocalDpi xmlns:a14="http://schemas.microsoft.com/office/drawing/2010/main" val="0"/>
              </a:ext>
            </a:extLst>
          </a:blip>
          <a:srcRect/>
          <a:stretch>
            <a:fillRect/>
          </a:stretch>
        </p:blipFill>
        <p:spPr bwMode="auto">
          <a:xfrm>
            <a:off x="5331654" y="1774642"/>
            <a:ext cx="1164801" cy="1517394"/>
          </a:xfrm>
          <a:prstGeom prst="rect">
            <a:avLst/>
          </a:prstGeom>
          <a:noFill/>
          <a:ln>
            <a:noFill/>
          </a:ln>
        </p:spPr>
      </p:pic>
      <p:pic>
        <p:nvPicPr>
          <p:cNvPr id="23" name="Picture 22"/>
          <p:cNvPicPr/>
          <p:nvPr/>
        </p:nvPicPr>
        <p:blipFill rotWithShape="1">
          <a:blip r:embed="rId4" cstate="print">
            <a:extLst>
              <a:ext uri="{28A0092B-C50C-407E-A947-70E740481C1C}">
                <a14:useLocalDpi xmlns:a14="http://schemas.microsoft.com/office/drawing/2010/main" val="0"/>
              </a:ext>
            </a:extLst>
          </a:blip>
          <a:srcRect l="11376" r="12635"/>
          <a:stretch/>
        </p:blipFill>
        <p:spPr bwMode="auto">
          <a:xfrm>
            <a:off x="1740078" y="1774643"/>
            <a:ext cx="1202980" cy="1518799"/>
          </a:xfrm>
          <a:prstGeom prst="rect">
            <a:avLst/>
          </a:prstGeom>
          <a:ln>
            <a:noFill/>
          </a:ln>
          <a:extLst>
            <a:ext uri="{53640926-AAD7-44D8-BBD7-CCE9431645EC}">
              <a14:shadowObscured xmlns:a14="http://schemas.microsoft.com/office/drawing/2010/main"/>
            </a:ext>
          </a:extLst>
        </p:spPr>
      </p:pic>
      <p:pic>
        <p:nvPicPr>
          <p:cNvPr id="24" name="Picture 23"/>
          <p:cNvPicPr/>
          <p:nvPr/>
        </p:nvPicPr>
        <p:blipFill>
          <a:blip r:embed="rId5">
            <a:extLst>
              <a:ext uri="{28A0092B-C50C-407E-A947-70E740481C1C}">
                <a14:useLocalDpi xmlns:a14="http://schemas.microsoft.com/office/drawing/2010/main" val="0"/>
              </a:ext>
            </a:extLst>
          </a:blip>
          <a:stretch>
            <a:fillRect/>
          </a:stretch>
        </p:blipFill>
        <p:spPr>
          <a:xfrm>
            <a:off x="8753794" y="1774642"/>
            <a:ext cx="1389012" cy="1517394"/>
          </a:xfrm>
          <a:prstGeom prst="rect">
            <a:avLst/>
          </a:prstGeom>
        </p:spPr>
      </p:pic>
    </p:spTree>
    <p:extLst>
      <p:ext uri="{BB962C8B-B14F-4D97-AF65-F5344CB8AC3E}">
        <p14:creationId xmlns:p14="http://schemas.microsoft.com/office/powerpoint/2010/main" val="1761175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lstStyle/>
          <a:p>
            <a:r>
              <a:rPr lang="en-US" dirty="0"/>
              <a:t>Orchestration</a:t>
            </a:r>
          </a:p>
        </p:txBody>
      </p:sp>
    </p:spTree>
    <p:extLst>
      <p:ext uri="{BB962C8B-B14F-4D97-AF65-F5344CB8AC3E}">
        <p14:creationId xmlns:p14="http://schemas.microsoft.com/office/powerpoint/2010/main" val="282104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More to Containers than just Docker</a:t>
            </a:r>
          </a:p>
        </p:txBody>
      </p:sp>
      <p:pic>
        <p:nvPicPr>
          <p:cNvPr id="6" name="image42.png">
            <a:extLst>
              <a:ext uri="{FF2B5EF4-FFF2-40B4-BE49-F238E27FC236}">
                <a16:creationId xmlns:a16="http://schemas.microsoft.com/office/drawing/2014/main" id="{FC2C84DA-5211-4A1F-ADCB-83FDF0CA042A}"/>
              </a:ext>
            </a:extLst>
          </p:cNvPr>
          <p:cNvPicPr>
            <a:picLocks noChangeAspect="1"/>
          </p:cNvPicPr>
          <p:nvPr/>
        </p:nvPicPr>
        <p:blipFill>
          <a:blip r:embed="rId3">
            <a:extLst/>
          </a:blip>
          <a:stretch>
            <a:fillRect/>
          </a:stretch>
        </p:blipFill>
        <p:spPr>
          <a:xfrm>
            <a:off x="6409738" y="3497410"/>
            <a:ext cx="1685700" cy="1445109"/>
          </a:xfrm>
          <a:prstGeom prst="rect">
            <a:avLst/>
          </a:prstGeom>
          <a:ln w="12700">
            <a:miter lim="400000"/>
          </a:ln>
        </p:spPr>
      </p:pic>
      <p:pic>
        <p:nvPicPr>
          <p:cNvPr id="7" name="image43.png">
            <a:extLst>
              <a:ext uri="{FF2B5EF4-FFF2-40B4-BE49-F238E27FC236}">
                <a16:creationId xmlns:a16="http://schemas.microsoft.com/office/drawing/2014/main" id="{642BB59A-8904-4B81-9951-5D585F48B1A5}"/>
              </a:ext>
            </a:extLst>
          </p:cNvPr>
          <p:cNvPicPr>
            <a:picLocks noChangeAspect="1"/>
          </p:cNvPicPr>
          <p:nvPr/>
        </p:nvPicPr>
        <p:blipFill>
          <a:blip r:embed="rId4">
            <a:extLst/>
          </a:blip>
          <a:stretch>
            <a:fillRect/>
          </a:stretch>
        </p:blipFill>
        <p:spPr>
          <a:xfrm>
            <a:off x="3264201" y="3717048"/>
            <a:ext cx="2217369" cy="1005834"/>
          </a:xfrm>
          <a:prstGeom prst="rect">
            <a:avLst/>
          </a:prstGeom>
          <a:ln w="12700">
            <a:miter lim="400000"/>
          </a:ln>
        </p:spPr>
      </p:pic>
      <p:pic>
        <p:nvPicPr>
          <p:cNvPr id="8" name="image44.png">
            <a:extLst>
              <a:ext uri="{FF2B5EF4-FFF2-40B4-BE49-F238E27FC236}">
                <a16:creationId xmlns:a16="http://schemas.microsoft.com/office/drawing/2014/main" id="{71714003-1AB2-429C-AB93-D6A94B6077E6}"/>
              </a:ext>
            </a:extLst>
          </p:cNvPr>
          <p:cNvPicPr>
            <a:picLocks noChangeAspect="1"/>
          </p:cNvPicPr>
          <p:nvPr/>
        </p:nvPicPr>
        <p:blipFill>
          <a:blip r:embed="rId5">
            <a:extLst/>
          </a:blip>
          <a:stretch>
            <a:fillRect/>
          </a:stretch>
        </p:blipFill>
        <p:spPr>
          <a:xfrm>
            <a:off x="3536824" y="5199713"/>
            <a:ext cx="2677416" cy="762002"/>
          </a:xfrm>
          <a:prstGeom prst="rect">
            <a:avLst/>
          </a:prstGeom>
          <a:ln w="12700">
            <a:miter lim="400000"/>
          </a:ln>
        </p:spPr>
      </p:pic>
      <p:pic>
        <p:nvPicPr>
          <p:cNvPr id="9" name="image45.png">
            <a:extLst>
              <a:ext uri="{FF2B5EF4-FFF2-40B4-BE49-F238E27FC236}">
                <a16:creationId xmlns:a16="http://schemas.microsoft.com/office/drawing/2014/main" id="{0E758C62-EDA0-4C2D-A09A-CD782E3E7099}"/>
              </a:ext>
            </a:extLst>
          </p:cNvPr>
          <p:cNvPicPr>
            <a:picLocks noChangeAspect="1"/>
          </p:cNvPicPr>
          <p:nvPr/>
        </p:nvPicPr>
        <p:blipFill>
          <a:blip r:embed="rId6">
            <a:extLst/>
          </a:blip>
          <a:stretch>
            <a:fillRect/>
          </a:stretch>
        </p:blipFill>
        <p:spPr>
          <a:xfrm>
            <a:off x="3264201" y="2762698"/>
            <a:ext cx="3289602" cy="703458"/>
          </a:xfrm>
          <a:prstGeom prst="rect">
            <a:avLst/>
          </a:prstGeom>
          <a:ln w="12700">
            <a:miter lim="400000"/>
          </a:ln>
        </p:spPr>
      </p:pic>
      <p:pic>
        <p:nvPicPr>
          <p:cNvPr id="10" name="image47.png">
            <a:extLst>
              <a:ext uri="{FF2B5EF4-FFF2-40B4-BE49-F238E27FC236}">
                <a16:creationId xmlns:a16="http://schemas.microsoft.com/office/drawing/2014/main" id="{14C40CB0-6B2D-46C3-B687-DC9A58755DCB}"/>
              </a:ext>
            </a:extLst>
          </p:cNvPr>
          <p:cNvPicPr>
            <a:picLocks noChangeAspect="1"/>
          </p:cNvPicPr>
          <p:nvPr/>
        </p:nvPicPr>
        <p:blipFill>
          <a:blip r:embed="rId7">
            <a:extLst/>
          </a:blip>
          <a:stretch>
            <a:fillRect/>
          </a:stretch>
        </p:blipFill>
        <p:spPr>
          <a:xfrm>
            <a:off x="6957793" y="5286405"/>
            <a:ext cx="1612480" cy="800101"/>
          </a:xfrm>
          <a:prstGeom prst="rect">
            <a:avLst/>
          </a:prstGeom>
          <a:ln w="12700">
            <a:miter lim="400000"/>
          </a:ln>
        </p:spPr>
      </p:pic>
      <p:pic>
        <p:nvPicPr>
          <p:cNvPr id="11" name="image37.png" descr="large_v-trans.png">
            <a:extLst>
              <a:ext uri="{FF2B5EF4-FFF2-40B4-BE49-F238E27FC236}">
                <a16:creationId xmlns:a16="http://schemas.microsoft.com/office/drawing/2014/main" id="{6B781A60-AB06-4A2E-8206-DA92E4882520}"/>
              </a:ext>
            </a:extLst>
          </p:cNvPr>
          <p:cNvPicPr>
            <a:picLocks noChangeAspect="1"/>
          </p:cNvPicPr>
          <p:nvPr/>
        </p:nvPicPr>
        <p:blipFill>
          <a:blip r:embed="rId8">
            <a:extLst/>
          </a:blip>
          <a:stretch>
            <a:fillRect/>
          </a:stretch>
        </p:blipFill>
        <p:spPr>
          <a:xfrm>
            <a:off x="9313828" y="4853624"/>
            <a:ext cx="1571125" cy="1402113"/>
          </a:xfrm>
          <a:prstGeom prst="rect">
            <a:avLst/>
          </a:prstGeom>
          <a:ln w="12700">
            <a:miter lim="400000"/>
          </a:ln>
        </p:spPr>
      </p:pic>
      <p:sp>
        <p:nvSpPr>
          <p:cNvPr id="12" name="Shape 968">
            <a:extLst>
              <a:ext uri="{FF2B5EF4-FFF2-40B4-BE49-F238E27FC236}">
                <a16:creationId xmlns:a16="http://schemas.microsoft.com/office/drawing/2014/main" id="{7653338C-A95C-4BAE-8B61-B7D2762E41C4}"/>
              </a:ext>
            </a:extLst>
          </p:cNvPr>
          <p:cNvSpPr/>
          <p:nvPr/>
        </p:nvSpPr>
        <p:spPr>
          <a:xfrm>
            <a:off x="448457" y="5486401"/>
            <a:ext cx="1952115"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defTabSz="1828831" eaLnBrk="1" fontAlgn="auto" hangingPunct="1">
              <a:spcBef>
                <a:spcPts val="0"/>
              </a:spcBef>
              <a:spcAft>
                <a:spcPts val="0"/>
              </a:spcAft>
              <a:defRPr/>
            </a:pPr>
            <a:r>
              <a:rPr sz="2000" kern="0"/>
              <a:t>Container Engine</a:t>
            </a:r>
          </a:p>
        </p:txBody>
      </p:sp>
      <p:sp>
        <p:nvSpPr>
          <p:cNvPr id="13" name="Shape 969">
            <a:extLst>
              <a:ext uri="{FF2B5EF4-FFF2-40B4-BE49-F238E27FC236}">
                <a16:creationId xmlns:a16="http://schemas.microsoft.com/office/drawing/2014/main" id="{BCFC2216-B75B-4F6D-8674-C0828DF9E589}"/>
              </a:ext>
            </a:extLst>
          </p:cNvPr>
          <p:cNvSpPr/>
          <p:nvPr/>
        </p:nvSpPr>
        <p:spPr>
          <a:xfrm>
            <a:off x="448458" y="4019911"/>
            <a:ext cx="2635636"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defTabSz="1828831" eaLnBrk="1" fontAlgn="auto" hangingPunct="1">
              <a:spcBef>
                <a:spcPts val="0"/>
              </a:spcBef>
              <a:spcAft>
                <a:spcPts val="0"/>
              </a:spcAft>
              <a:defRPr/>
            </a:pPr>
            <a:r>
              <a:rPr sz="2000" kern="0" dirty="0"/>
              <a:t>Container Orchestration</a:t>
            </a:r>
          </a:p>
        </p:txBody>
      </p:sp>
      <p:sp>
        <p:nvSpPr>
          <p:cNvPr id="14" name="Shape 970">
            <a:extLst>
              <a:ext uri="{FF2B5EF4-FFF2-40B4-BE49-F238E27FC236}">
                <a16:creationId xmlns:a16="http://schemas.microsoft.com/office/drawing/2014/main" id="{9DE28A6A-70B5-4CC7-BAC3-47A71A20D38A}"/>
              </a:ext>
            </a:extLst>
          </p:cNvPr>
          <p:cNvSpPr/>
          <p:nvPr/>
        </p:nvSpPr>
        <p:spPr>
          <a:xfrm>
            <a:off x="448458" y="2762699"/>
            <a:ext cx="689910"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defTabSz="1828831" eaLnBrk="1" fontAlgn="auto" hangingPunct="1">
              <a:spcBef>
                <a:spcPts val="0"/>
              </a:spcBef>
              <a:spcAft>
                <a:spcPts val="0"/>
              </a:spcAft>
              <a:defRPr/>
            </a:pPr>
            <a:r>
              <a:rPr sz="2000" kern="0"/>
              <a:t>PaaS</a:t>
            </a:r>
          </a:p>
        </p:txBody>
      </p:sp>
      <p:sp>
        <p:nvSpPr>
          <p:cNvPr id="15" name="Shape 971">
            <a:extLst>
              <a:ext uri="{FF2B5EF4-FFF2-40B4-BE49-F238E27FC236}">
                <a16:creationId xmlns:a16="http://schemas.microsoft.com/office/drawing/2014/main" id="{F5AFEC6B-99A8-4C96-9892-E466D8F9DBC5}"/>
              </a:ext>
            </a:extLst>
          </p:cNvPr>
          <p:cNvSpPr/>
          <p:nvPr/>
        </p:nvSpPr>
        <p:spPr>
          <a:xfrm>
            <a:off x="448457" y="1578423"/>
            <a:ext cx="1227237" cy="400087"/>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lvl1pPr defTabSz="1828800">
              <a:lnSpc>
                <a:spcPct val="100000"/>
              </a:lnSpc>
              <a:defRPr sz="4000" b="0" spc="-60">
                <a:solidFill>
                  <a:srgbClr val="009EE2"/>
                </a:solidFill>
                <a:latin typeface="Arial"/>
                <a:ea typeface="Arial"/>
                <a:cs typeface="Arial"/>
                <a:sym typeface="Arial"/>
              </a:defRPr>
            </a:lvl1pPr>
          </a:lstStyle>
          <a:p>
            <a:pPr defTabSz="1828831" eaLnBrk="1" fontAlgn="auto" hangingPunct="1">
              <a:spcBef>
                <a:spcPts val="0"/>
              </a:spcBef>
              <a:spcAft>
                <a:spcPts val="0"/>
              </a:spcAft>
              <a:defRPr/>
            </a:pPr>
            <a:r>
              <a:rPr sz="2000" kern="0" dirty="0"/>
              <a:t>Serverless</a:t>
            </a:r>
          </a:p>
        </p:txBody>
      </p:sp>
      <p:pic>
        <p:nvPicPr>
          <p:cNvPr id="16" name="image48.tif">
            <a:extLst>
              <a:ext uri="{FF2B5EF4-FFF2-40B4-BE49-F238E27FC236}">
                <a16:creationId xmlns:a16="http://schemas.microsoft.com/office/drawing/2014/main" id="{B04546C9-9F85-40FF-AD07-78D34E085CC3}"/>
              </a:ext>
            </a:extLst>
          </p:cNvPr>
          <p:cNvPicPr>
            <a:picLocks noChangeAspect="1"/>
          </p:cNvPicPr>
          <p:nvPr/>
        </p:nvPicPr>
        <p:blipFill>
          <a:blip r:embed="rId9">
            <a:extLst/>
          </a:blip>
          <a:stretch>
            <a:fillRect/>
          </a:stretch>
        </p:blipFill>
        <p:spPr>
          <a:xfrm>
            <a:off x="9059338" y="3356864"/>
            <a:ext cx="1623741" cy="1624164"/>
          </a:xfrm>
          <a:prstGeom prst="rect">
            <a:avLst/>
          </a:prstGeom>
          <a:ln w="12700">
            <a:miter lim="400000"/>
          </a:ln>
        </p:spPr>
      </p:pic>
      <p:sp>
        <p:nvSpPr>
          <p:cNvPr id="17" name="Shape 973">
            <a:extLst>
              <a:ext uri="{FF2B5EF4-FFF2-40B4-BE49-F238E27FC236}">
                <a16:creationId xmlns:a16="http://schemas.microsoft.com/office/drawing/2014/main" id="{C030F74F-CAA6-4035-8FAB-93A31FE8CBE1}"/>
              </a:ext>
            </a:extLst>
          </p:cNvPr>
          <p:cNvSpPr/>
          <p:nvPr/>
        </p:nvSpPr>
        <p:spPr>
          <a:xfrm>
            <a:off x="10530225" y="3940976"/>
            <a:ext cx="1525395" cy="707864"/>
          </a:xfrm>
          <a:prstGeom prst="rect">
            <a:avLst/>
          </a:prstGeom>
          <a:ln w="12700">
            <a:miter lim="400000"/>
          </a:ln>
          <a:extLst>
            <a:ext uri="{C572A759-6A51-4108-AA02-DFA0A04FC94B}">
              <ma14:wrappingTextBoxFlag xmlns="" xmlns:ma14="http://schemas.microsoft.com/office/mac/drawingml/2011/main" val="1"/>
            </a:ext>
          </a:extLst>
        </p:spPr>
        <p:txBody>
          <a:bodyPr wrap="none" lIns="45709" tIns="45709" rIns="45709" bIns="45709">
            <a:spAutoFit/>
          </a:bodyPr>
          <a:lstStyle/>
          <a:p>
            <a:pPr defTabSz="914233">
              <a:defRPr sz="3200" b="0" spc="-60">
                <a:solidFill>
                  <a:srgbClr val="009EE2"/>
                </a:solidFill>
                <a:latin typeface="Arial"/>
                <a:ea typeface="Arial"/>
                <a:cs typeface="Arial"/>
                <a:sym typeface="Arial"/>
              </a:defRPr>
            </a:pPr>
            <a:r>
              <a:rPr sz="2000" spc="-60">
                <a:solidFill>
                  <a:srgbClr val="009EE2"/>
                </a:solidFill>
                <a:latin typeface="Arial"/>
                <a:ea typeface="Arial"/>
                <a:cs typeface="Arial"/>
                <a:sym typeface="Arial"/>
              </a:rPr>
              <a:t>Swarm/</a:t>
            </a:r>
          </a:p>
          <a:p>
            <a:pPr defTabSz="914233">
              <a:defRPr sz="3200" b="0" spc="-60">
                <a:solidFill>
                  <a:srgbClr val="009EE2"/>
                </a:solidFill>
                <a:latin typeface="Arial"/>
                <a:ea typeface="Arial"/>
                <a:cs typeface="Arial"/>
                <a:sym typeface="Arial"/>
              </a:defRPr>
            </a:pPr>
            <a:r>
              <a:rPr sz="2000" spc="-60">
                <a:solidFill>
                  <a:srgbClr val="009EE2"/>
                </a:solidFill>
                <a:latin typeface="Arial"/>
                <a:ea typeface="Arial"/>
                <a:cs typeface="Arial"/>
                <a:sym typeface="Arial"/>
              </a:rPr>
              <a:t>Swarm Mode</a:t>
            </a:r>
          </a:p>
        </p:txBody>
      </p:sp>
      <p:pic>
        <p:nvPicPr>
          <p:cNvPr id="18" name="Picture 4" descr="mage result for apache openwhisk">
            <a:extLst>
              <a:ext uri="{FF2B5EF4-FFF2-40B4-BE49-F238E27FC236}">
                <a16:creationId xmlns:a16="http://schemas.microsoft.com/office/drawing/2014/main" id="{13559AC7-E3F6-4C7A-8E04-F482B232B4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3929" y="1497708"/>
            <a:ext cx="3130146" cy="561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4987" y="449845"/>
            <a:ext cx="3712440" cy="2784329"/>
          </a:xfrm>
          <a:prstGeom prst="rect">
            <a:avLst/>
          </a:prstGeom>
        </p:spPr>
      </p:pic>
    </p:spTree>
    <p:extLst>
      <p:ext uri="{BB962C8B-B14F-4D97-AF65-F5344CB8AC3E}">
        <p14:creationId xmlns:p14="http://schemas.microsoft.com/office/powerpoint/2010/main" val="62401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What is Container Orchestration?</a:t>
            </a:r>
          </a:p>
        </p:txBody>
      </p:sp>
      <p:sp>
        <p:nvSpPr>
          <p:cNvPr id="19" name="Content Placeholder 64">
            <a:extLst>
              <a:ext uri="{FF2B5EF4-FFF2-40B4-BE49-F238E27FC236}">
                <a16:creationId xmlns:a16="http://schemas.microsoft.com/office/drawing/2014/main" id="{87E0487E-4DFD-4A14-9BC8-7E7FAF75E4F4}"/>
              </a:ext>
            </a:extLst>
          </p:cNvPr>
          <p:cNvSpPr txBox="1">
            <a:spLocks/>
          </p:cNvSpPr>
          <p:nvPr/>
        </p:nvSpPr>
        <p:spPr bwMode="gray">
          <a:xfrm>
            <a:off x="256032" y="1170433"/>
            <a:ext cx="5674712"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 orchestration </a:t>
            </a:r>
          </a:p>
          <a:p>
            <a:pPr lvl="1">
              <a:spcBef>
                <a:spcPts val="900"/>
              </a:spcBef>
              <a:buSzPct val="100000"/>
              <a:buFont typeface="Arial" panose="020B0604020202020204" pitchFamily="34" charset="0"/>
              <a:buChar char="•"/>
              <a:defRPr/>
            </a:pPr>
            <a:r>
              <a:rPr lang="en-US" sz="1800" dirty="0">
                <a:solidFill>
                  <a:srgbClr val="0B427B"/>
                </a:solidFill>
              </a:rPr>
              <a:t>Cluster management</a:t>
            </a:r>
          </a:p>
          <a:p>
            <a:pPr lvl="1">
              <a:spcBef>
                <a:spcPts val="900"/>
              </a:spcBef>
              <a:buSzPct val="100000"/>
              <a:buFont typeface="Arial" panose="020B0604020202020204" pitchFamily="34" charset="0"/>
              <a:buChar char="•"/>
              <a:defRPr/>
            </a:pPr>
            <a:endParaRPr lang="en-US" sz="1800" dirty="0">
              <a:solidFill>
                <a:srgbClr val="0B427B"/>
              </a:solidFill>
            </a:endParaRPr>
          </a:p>
          <a:p>
            <a:pPr lvl="1">
              <a:spcBef>
                <a:spcPts val="900"/>
              </a:spcBef>
              <a:buSzPct val="100000"/>
              <a:buFont typeface="Arial" panose="020B0604020202020204" pitchFamily="34" charset="0"/>
              <a:buChar char="•"/>
              <a:defRPr/>
            </a:pPr>
            <a:r>
              <a:rPr lang="en-US" sz="1800" dirty="0">
                <a:solidFill>
                  <a:srgbClr val="0B427B"/>
                </a:solidFill>
              </a:rPr>
              <a:t>Scheduling</a:t>
            </a:r>
          </a:p>
          <a:p>
            <a:pPr lvl="1">
              <a:spcBef>
                <a:spcPts val="900"/>
              </a:spcBef>
              <a:buSzPct val="100000"/>
              <a:buFont typeface="Arial" panose="020B0604020202020204" pitchFamily="34" charset="0"/>
              <a:buChar char="•"/>
              <a:defRPr/>
            </a:pPr>
            <a:endParaRPr lang="en-US" sz="1800" dirty="0">
              <a:solidFill>
                <a:srgbClr val="0B427B"/>
              </a:solidFill>
            </a:endParaRPr>
          </a:p>
          <a:p>
            <a:pPr lvl="1">
              <a:spcBef>
                <a:spcPts val="900"/>
              </a:spcBef>
              <a:buSzPct val="100000"/>
              <a:buFont typeface="Arial" panose="020B0604020202020204" pitchFamily="34" charset="0"/>
              <a:buChar char="•"/>
              <a:defRPr/>
            </a:pPr>
            <a:r>
              <a:rPr lang="en-US" sz="1800" dirty="0">
                <a:solidFill>
                  <a:srgbClr val="0B427B"/>
                </a:solidFill>
              </a:rPr>
              <a:t>Service discovery</a:t>
            </a:r>
          </a:p>
          <a:p>
            <a:pPr lvl="1">
              <a:spcBef>
                <a:spcPts val="900"/>
              </a:spcBef>
              <a:buSzPct val="100000"/>
              <a:buFont typeface="Arial" panose="020B0604020202020204" pitchFamily="34" charset="0"/>
              <a:buChar char="•"/>
              <a:defRPr/>
            </a:pPr>
            <a:endParaRPr lang="en-US" sz="1800" dirty="0">
              <a:solidFill>
                <a:srgbClr val="0B427B"/>
              </a:solidFill>
            </a:endParaRPr>
          </a:p>
          <a:p>
            <a:pPr lvl="1">
              <a:spcBef>
                <a:spcPts val="900"/>
              </a:spcBef>
              <a:buSzPct val="100000"/>
              <a:buFont typeface="Arial" panose="020B0604020202020204" pitchFamily="34" charset="0"/>
              <a:buChar char="•"/>
              <a:defRPr/>
            </a:pPr>
            <a:r>
              <a:rPr lang="en-US" sz="1800" dirty="0">
                <a:solidFill>
                  <a:srgbClr val="0B427B"/>
                </a:solidFill>
              </a:rPr>
              <a:t>Replication</a:t>
            </a:r>
          </a:p>
          <a:p>
            <a:pPr lvl="1">
              <a:spcBef>
                <a:spcPts val="900"/>
              </a:spcBef>
              <a:buSzPct val="100000"/>
              <a:buFont typeface="Arial" panose="020B0604020202020204" pitchFamily="34" charset="0"/>
              <a:buChar char="•"/>
              <a:defRPr/>
            </a:pPr>
            <a:endParaRPr lang="en-US" sz="1800" dirty="0">
              <a:solidFill>
                <a:srgbClr val="0B427B"/>
              </a:solidFill>
            </a:endParaRPr>
          </a:p>
          <a:p>
            <a:pPr lvl="1">
              <a:spcBef>
                <a:spcPts val="900"/>
              </a:spcBef>
              <a:buSzPct val="100000"/>
              <a:buFont typeface="Arial" panose="020B0604020202020204" pitchFamily="34" charset="0"/>
              <a:buChar char="•"/>
              <a:defRPr/>
            </a:pPr>
            <a:r>
              <a:rPr lang="en-US" sz="1800" dirty="0">
                <a:solidFill>
                  <a:srgbClr val="0B427B"/>
                </a:solidFill>
              </a:rPr>
              <a:t>Health management</a:t>
            </a:r>
          </a:p>
          <a:p>
            <a:pPr marL="228535" indent="-228535" defTabSz="896684">
              <a:defRPr/>
            </a:pPr>
            <a:endParaRPr lang="en-US" sz="2000" dirty="0">
              <a:solidFill>
                <a:srgbClr val="000000"/>
              </a:solidFill>
            </a:endParaRPr>
          </a:p>
        </p:txBody>
      </p:sp>
      <p:sp>
        <p:nvSpPr>
          <p:cNvPr id="20" name="Content Placeholder 65">
            <a:extLst>
              <a:ext uri="{FF2B5EF4-FFF2-40B4-BE49-F238E27FC236}">
                <a16:creationId xmlns:a16="http://schemas.microsoft.com/office/drawing/2014/main" id="{84521437-7875-4233-AE1F-3B7047A24D7F}"/>
              </a:ext>
            </a:extLst>
          </p:cNvPr>
          <p:cNvSpPr txBox="1">
            <a:spLocks/>
          </p:cNvSpPr>
          <p:nvPr/>
        </p:nvSpPr>
        <p:spPr bwMode="gray">
          <a:xfrm>
            <a:off x="6174056" y="1170433"/>
            <a:ext cx="5674712"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0" indent="0" defTabSz="896684">
              <a:buNone/>
              <a:defRPr/>
            </a:pPr>
            <a:r>
              <a:rPr lang="en-US" sz="2000" dirty="0">
                <a:solidFill>
                  <a:srgbClr val="0B427B"/>
                </a:solidFill>
              </a:rPr>
              <a:t>Container Orchestrator</a:t>
            </a:r>
          </a:p>
        </p:txBody>
      </p:sp>
      <p:grpSp>
        <p:nvGrpSpPr>
          <p:cNvPr id="21" name="Group 20">
            <a:extLst>
              <a:ext uri="{FF2B5EF4-FFF2-40B4-BE49-F238E27FC236}">
                <a16:creationId xmlns:a16="http://schemas.microsoft.com/office/drawing/2014/main" id="{260C99BF-2F0E-410A-A8A9-537DFDF0E9DC}"/>
              </a:ext>
            </a:extLst>
          </p:cNvPr>
          <p:cNvGrpSpPr/>
          <p:nvPr/>
        </p:nvGrpSpPr>
        <p:grpSpPr>
          <a:xfrm>
            <a:off x="6169916" y="1730627"/>
            <a:ext cx="5731355" cy="4247648"/>
            <a:chOff x="5930744" y="1722474"/>
            <a:chExt cx="5731355" cy="4247648"/>
          </a:xfrm>
        </p:grpSpPr>
        <p:sp>
          <p:nvSpPr>
            <p:cNvPr id="22" name="Rectangle 21">
              <a:extLst>
                <a:ext uri="{FF2B5EF4-FFF2-40B4-BE49-F238E27FC236}">
                  <a16:creationId xmlns:a16="http://schemas.microsoft.com/office/drawing/2014/main" id="{4C90C1D0-CBDE-4428-9F1F-AB0327BFC28B}"/>
                </a:ext>
              </a:extLst>
            </p:cNvPr>
            <p:cNvSpPr/>
            <p:nvPr/>
          </p:nvSpPr>
          <p:spPr bwMode="auto">
            <a:xfrm>
              <a:off x="7685289" y="1722474"/>
              <a:ext cx="1499017" cy="1700376"/>
            </a:xfrm>
            <a:prstGeom prst="rect">
              <a:avLst/>
            </a:prstGeom>
            <a:solidFill>
              <a:srgbClr val="F389AF">
                <a:lumMod val="60000"/>
                <a:lumOff val="4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2000" kern="0" dirty="0">
                  <a:solidFill>
                    <a:srgbClr val="000000"/>
                  </a:solidFill>
                </a:rPr>
                <a:t>Manager</a:t>
              </a:r>
            </a:p>
          </p:txBody>
        </p:sp>
        <p:sp>
          <p:nvSpPr>
            <p:cNvPr id="23" name="Rectangle 22">
              <a:extLst>
                <a:ext uri="{FF2B5EF4-FFF2-40B4-BE49-F238E27FC236}">
                  <a16:creationId xmlns:a16="http://schemas.microsoft.com/office/drawing/2014/main" id="{83EF0CC5-2977-4D42-A81D-6E99AE17B80F}"/>
                </a:ext>
              </a:extLst>
            </p:cNvPr>
            <p:cNvSpPr/>
            <p:nvPr/>
          </p:nvSpPr>
          <p:spPr bwMode="auto">
            <a:xfrm>
              <a:off x="7860801" y="2174834"/>
              <a:ext cx="1139252" cy="509666"/>
            </a:xfrm>
            <a:prstGeom prst="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Scheduler</a:t>
              </a:r>
            </a:p>
          </p:txBody>
        </p:sp>
        <p:sp>
          <p:nvSpPr>
            <p:cNvPr id="24" name="Rectangle 23">
              <a:extLst>
                <a:ext uri="{FF2B5EF4-FFF2-40B4-BE49-F238E27FC236}">
                  <a16:creationId xmlns:a16="http://schemas.microsoft.com/office/drawing/2014/main" id="{F464D578-C3FE-42CB-8BD6-50965606E968}"/>
                </a:ext>
              </a:extLst>
            </p:cNvPr>
            <p:cNvSpPr/>
            <p:nvPr/>
          </p:nvSpPr>
          <p:spPr bwMode="auto">
            <a:xfrm>
              <a:off x="7860801" y="2795389"/>
              <a:ext cx="1139252" cy="509666"/>
            </a:xfrm>
            <a:prstGeom prst="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Replicator</a:t>
              </a:r>
            </a:p>
          </p:txBody>
        </p:sp>
        <p:sp>
          <p:nvSpPr>
            <p:cNvPr id="25" name="Rectangle 24">
              <a:extLst>
                <a:ext uri="{FF2B5EF4-FFF2-40B4-BE49-F238E27FC236}">
                  <a16:creationId xmlns:a16="http://schemas.microsoft.com/office/drawing/2014/main" id="{1444F3D8-A8DC-4952-9B88-29BC22077E06}"/>
                </a:ext>
              </a:extLst>
            </p:cNvPr>
            <p:cNvSpPr/>
            <p:nvPr/>
          </p:nvSpPr>
          <p:spPr bwMode="auto">
            <a:xfrm>
              <a:off x="5954547" y="4177884"/>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2000" kern="0" dirty="0">
                  <a:solidFill>
                    <a:srgbClr val="000000"/>
                  </a:solidFill>
                </a:rPr>
                <a:t>Node</a:t>
              </a:r>
            </a:p>
          </p:txBody>
        </p:sp>
        <p:sp>
          <p:nvSpPr>
            <p:cNvPr id="26" name="Rectangle 25">
              <a:extLst>
                <a:ext uri="{FF2B5EF4-FFF2-40B4-BE49-F238E27FC236}">
                  <a16:creationId xmlns:a16="http://schemas.microsoft.com/office/drawing/2014/main" id="{4D0ECF4A-1215-4441-A1DB-771C1210B796}"/>
                </a:ext>
              </a:extLst>
            </p:cNvPr>
            <p:cNvSpPr/>
            <p:nvPr/>
          </p:nvSpPr>
          <p:spPr bwMode="auto">
            <a:xfrm>
              <a:off x="6133809" y="4610365"/>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Daemon</a:t>
              </a:r>
            </a:p>
          </p:txBody>
        </p:sp>
        <p:grpSp>
          <p:nvGrpSpPr>
            <p:cNvPr id="27" name="Group 26">
              <a:extLst>
                <a:ext uri="{FF2B5EF4-FFF2-40B4-BE49-F238E27FC236}">
                  <a16:creationId xmlns:a16="http://schemas.microsoft.com/office/drawing/2014/main" id="{27C8AA2B-8F97-4A8F-A6B7-B97DF4C6844E}"/>
                </a:ext>
              </a:extLst>
            </p:cNvPr>
            <p:cNvGrpSpPr/>
            <p:nvPr/>
          </p:nvGrpSpPr>
          <p:grpSpPr>
            <a:xfrm>
              <a:off x="6081346" y="5233370"/>
              <a:ext cx="1244178" cy="603751"/>
              <a:chOff x="5748109" y="3235641"/>
              <a:chExt cx="1244178" cy="603751"/>
            </a:xfrm>
            <a:solidFill>
              <a:srgbClr val="E9BFFF"/>
            </a:solidFill>
          </p:grpSpPr>
          <p:sp>
            <p:nvSpPr>
              <p:cNvPr id="48" name="Rectangle 47">
                <a:extLst>
                  <a:ext uri="{FF2B5EF4-FFF2-40B4-BE49-F238E27FC236}">
                    <a16:creationId xmlns:a16="http://schemas.microsoft.com/office/drawing/2014/main" id="{252875B4-9F2E-4AE4-950C-E3B52202ACE3}"/>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49" name="Rectangle 48">
                <a:extLst>
                  <a:ext uri="{FF2B5EF4-FFF2-40B4-BE49-F238E27FC236}">
                    <a16:creationId xmlns:a16="http://schemas.microsoft.com/office/drawing/2014/main" id="{9E90A707-E95D-4D78-BB88-6B75D081F454}"/>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50" name="Rectangle 49">
                <a:extLst>
                  <a:ext uri="{FF2B5EF4-FFF2-40B4-BE49-F238E27FC236}">
                    <a16:creationId xmlns:a16="http://schemas.microsoft.com/office/drawing/2014/main" id="{9C3137C2-3427-49A6-BB48-1D3E748641A6}"/>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Containers</a:t>
                </a:r>
              </a:p>
            </p:txBody>
          </p:sp>
        </p:grpSp>
        <p:sp>
          <p:nvSpPr>
            <p:cNvPr id="28" name="Rectangle 27">
              <a:extLst>
                <a:ext uri="{FF2B5EF4-FFF2-40B4-BE49-F238E27FC236}">
                  <a16:creationId xmlns:a16="http://schemas.microsoft.com/office/drawing/2014/main" id="{1037E0B6-5B94-47F2-A75C-F2B2AD1F2E41}"/>
                </a:ext>
              </a:extLst>
            </p:cNvPr>
            <p:cNvSpPr/>
            <p:nvPr/>
          </p:nvSpPr>
          <p:spPr bwMode="auto">
            <a:xfrm>
              <a:off x="7685289" y="4159602"/>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2000" kern="0" dirty="0">
                  <a:solidFill>
                    <a:srgbClr val="000000"/>
                  </a:solidFill>
                </a:rPr>
                <a:t>Node</a:t>
              </a:r>
            </a:p>
          </p:txBody>
        </p:sp>
        <p:sp>
          <p:nvSpPr>
            <p:cNvPr id="29" name="Rectangle 28">
              <a:extLst>
                <a:ext uri="{FF2B5EF4-FFF2-40B4-BE49-F238E27FC236}">
                  <a16:creationId xmlns:a16="http://schemas.microsoft.com/office/drawing/2014/main" id="{347FAEBE-E8BA-47E6-A99B-D4D46F5B070D}"/>
                </a:ext>
              </a:extLst>
            </p:cNvPr>
            <p:cNvSpPr/>
            <p:nvPr/>
          </p:nvSpPr>
          <p:spPr bwMode="auto">
            <a:xfrm>
              <a:off x="7864551" y="4592083"/>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Daemon</a:t>
              </a:r>
            </a:p>
          </p:txBody>
        </p:sp>
        <p:grpSp>
          <p:nvGrpSpPr>
            <p:cNvPr id="30" name="Group 29">
              <a:extLst>
                <a:ext uri="{FF2B5EF4-FFF2-40B4-BE49-F238E27FC236}">
                  <a16:creationId xmlns:a16="http://schemas.microsoft.com/office/drawing/2014/main" id="{ECF63296-FEC8-4446-A10C-6B920BE5AE9A}"/>
                </a:ext>
              </a:extLst>
            </p:cNvPr>
            <p:cNvGrpSpPr/>
            <p:nvPr/>
          </p:nvGrpSpPr>
          <p:grpSpPr>
            <a:xfrm>
              <a:off x="7812088" y="5215088"/>
              <a:ext cx="1244178" cy="603751"/>
              <a:chOff x="5748109" y="3235641"/>
              <a:chExt cx="1244178" cy="603751"/>
            </a:xfrm>
            <a:solidFill>
              <a:srgbClr val="E9BFFF"/>
            </a:solidFill>
          </p:grpSpPr>
          <p:sp>
            <p:nvSpPr>
              <p:cNvPr id="45" name="Rectangle 44">
                <a:extLst>
                  <a:ext uri="{FF2B5EF4-FFF2-40B4-BE49-F238E27FC236}">
                    <a16:creationId xmlns:a16="http://schemas.microsoft.com/office/drawing/2014/main" id="{53401FB7-CDA2-44D7-90F2-54680749C5D7}"/>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46" name="Rectangle 45">
                <a:extLst>
                  <a:ext uri="{FF2B5EF4-FFF2-40B4-BE49-F238E27FC236}">
                    <a16:creationId xmlns:a16="http://schemas.microsoft.com/office/drawing/2014/main" id="{E5342E8C-2B70-49C1-834E-CAAF8B816F38}"/>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47" name="Rectangle 46">
                <a:extLst>
                  <a:ext uri="{FF2B5EF4-FFF2-40B4-BE49-F238E27FC236}">
                    <a16:creationId xmlns:a16="http://schemas.microsoft.com/office/drawing/2014/main" id="{0BDDBDBE-678D-4106-8F9C-18BB8E7969B2}"/>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Containers</a:t>
                </a:r>
              </a:p>
            </p:txBody>
          </p:sp>
        </p:grpSp>
        <p:sp>
          <p:nvSpPr>
            <p:cNvPr id="31" name="Rectangle 30">
              <a:extLst>
                <a:ext uri="{FF2B5EF4-FFF2-40B4-BE49-F238E27FC236}">
                  <a16:creationId xmlns:a16="http://schemas.microsoft.com/office/drawing/2014/main" id="{8AB3440A-3120-44BF-B649-998A8102DEC6}"/>
                </a:ext>
              </a:extLst>
            </p:cNvPr>
            <p:cNvSpPr/>
            <p:nvPr/>
          </p:nvSpPr>
          <p:spPr bwMode="auto">
            <a:xfrm>
              <a:off x="9416031" y="4154484"/>
              <a:ext cx="1499017" cy="1792238"/>
            </a:xfrm>
            <a:prstGeom prst="rect">
              <a:avLst/>
            </a:prstGeom>
            <a:solidFill>
              <a:srgbClr val="D48BFD"/>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2000" kern="0" dirty="0">
                  <a:solidFill>
                    <a:srgbClr val="000000"/>
                  </a:solidFill>
                </a:rPr>
                <a:t>Node</a:t>
              </a:r>
            </a:p>
          </p:txBody>
        </p:sp>
        <p:sp>
          <p:nvSpPr>
            <p:cNvPr id="32" name="Rectangle 31">
              <a:extLst>
                <a:ext uri="{FF2B5EF4-FFF2-40B4-BE49-F238E27FC236}">
                  <a16:creationId xmlns:a16="http://schemas.microsoft.com/office/drawing/2014/main" id="{F7A438A9-8BEE-4BA3-97AC-C00027221F2D}"/>
                </a:ext>
              </a:extLst>
            </p:cNvPr>
            <p:cNvSpPr/>
            <p:nvPr/>
          </p:nvSpPr>
          <p:spPr bwMode="auto">
            <a:xfrm>
              <a:off x="9595293" y="4586965"/>
              <a:ext cx="1139252" cy="509666"/>
            </a:xfrm>
            <a:prstGeom prst="rect">
              <a:avLst/>
            </a:prstGeom>
            <a:solidFill>
              <a:srgbClr val="E9BFFF"/>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Daemon</a:t>
              </a:r>
            </a:p>
          </p:txBody>
        </p:sp>
        <p:grpSp>
          <p:nvGrpSpPr>
            <p:cNvPr id="33" name="Group 32">
              <a:extLst>
                <a:ext uri="{FF2B5EF4-FFF2-40B4-BE49-F238E27FC236}">
                  <a16:creationId xmlns:a16="http://schemas.microsoft.com/office/drawing/2014/main" id="{8CA3401D-E71A-4D5D-B780-B2BCF4FBD1C6}"/>
                </a:ext>
              </a:extLst>
            </p:cNvPr>
            <p:cNvGrpSpPr/>
            <p:nvPr/>
          </p:nvGrpSpPr>
          <p:grpSpPr>
            <a:xfrm>
              <a:off x="9542830" y="5209970"/>
              <a:ext cx="1244178" cy="603751"/>
              <a:chOff x="5748109" y="3235641"/>
              <a:chExt cx="1244178" cy="603751"/>
            </a:xfrm>
            <a:solidFill>
              <a:srgbClr val="E9BFFF"/>
            </a:solidFill>
          </p:grpSpPr>
          <p:sp>
            <p:nvSpPr>
              <p:cNvPr id="42" name="Rectangle 41">
                <a:extLst>
                  <a:ext uri="{FF2B5EF4-FFF2-40B4-BE49-F238E27FC236}">
                    <a16:creationId xmlns:a16="http://schemas.microsoft.com/office/drawing/2014/main" id="{3491C013-0A8B-4A8F-97C0-0ED8FC99FCBC}"/>
                  </a:ext>
                </a:extLst>
              </p:cNvPr>
              <p:cNvSpPr/>
              <p:nvPr/>
            </p:nvSpPr>
            <p:spPr bwMode="auto">
              <a:xfrm>
                <a:off x="5853035" y="3329726"/>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43" name="Rectangle 42">
                <a:extLst>
                  <a:ext uri="{FF2B5EF4-FFF2-40B4-BE49-F238E27FC236}">
                    <a16:creationId xmlns:a16="http://schemas.microsoft.com/office/drawing/2014/main" id="{B3C7ACA0-DD21-4CC2-AD46-ABB76FAE5653}"/>
                  </a:ext>
                </a:extLst>
              </p:cNvPr>
              <p:cNvSpPr/>
              <p:nvPr/>
            </p:nvSpPr>
            <p:spPr bwMode="auto">
              <a:xfrm>
                <a:off x="5796822" y="3285608"/>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600" kern="0" dirty="0">
                  <a:solidFill>
                    <a:srgbClr val="000000"/>
                  </a:solidFill>
                </a:endParaRPr>
              </a:p>
            </p:txBody>
          </p:sp>
          <p:sp>
            <p:nvSpPr>
              <p:cNvPr id="44" name="Rectangle 43">
                <a:extLst>
                  <a:ext uri="{FF2B5EF4-FFF2-40B4-BE49-F238E27FC236}">
                    <a16:creationId xmlns:a16="http://schemas.microsoft.com/office/drawing/2014/main" id="{5547BFC7-07B7-407E-A012-E0F7A6616973}"/>
                  </a:ext>
                </a:extLst>
              </p:cNvPr>
              <p:cNvSpPr/>
              <p:nvPr/>
            </p:nvSpPr>
            <p:spPr bwMode="auto">
              <a:xfrm>
                <a:off x="5748109" y="3235641"/>
                <a:ext cx="1139252" cy="509666"/>
              </a:xfrm>
              <a:prstGeom prst="rect">
                <a:avLst/>
              </a:prstGeom>
              <a:grp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dirty="0">
                    <a:solidFill>
                      <a:srgbClr val="000000"/>
                    </a:solidFill>
                  </a:rPr>
                  <a:t>Containers</a:t>
                </a:r>
              </a:p>
            </p:txBody>
          </p:sp>
        </p:grpSp>
        <p:sp>
          <p:nvSpPr>
            <p:cNvPr id="34" name="Rectangle 33">
              <a:extLst>
                <a:ext uri="{FF2B5EF4-FFF2-40B4-BE49-F238E27FC236}">
                  <a16:creationId xmlns:a16="http://schemas.microsoft.com/office/drawing/2014/main" id="{14A5F5A5-1D4A-46F2-9305-CA4132450C9A}"/>
                </a:ext>
              </a:extLst>
            </p:cNvPr>
            <p:cNvSpPr/>
            <p:nvPr/>
          </p:nvSpPr>
          <p:spPr bwMode="auto">
            <a:xfrm>
              <a:off x="10522847" y="2226669"/>
              <a:ext cx="1139252" cy="691986"/>
            </a:xfrm>
            <a:prstGeom prst="rect">
              <a:avLst/>
            </a:prstGeom>
            <a:solidFill>
              <a:srgbClr val="82D1F5">
                <a:lumMod val="60000"/>
                <a:lumOff val="40000"/>
              </a:srgbClr>
            </a:solid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a:solidFill>
                    <a:srgbClr val="000000"/>
                  </a:solidFill>
                </a:rPr>
                <a:t>Discovery DB</a:t>
              </a:r>
              <a:endParaRPr lang="en-US" sz="1600" kern="0" dirty="0">
                <a:solidFill>
                  <a:srgbClr val="000000"/>
                </a:solidFill>
              </a:endParaRPr>
            </a:p>
          </p:txBody>
        </p:sp>
        <p:cxnSp>
          <p:nvCxnSpPr>
            <p:cNvPr id="35" name="Elbow Connector 42">
              <a:extLst>
                <a:ext uri="{FF2B5EF4-FFF2-40B4-BE49-F238E27FC236}">
                  <a16:creationId xmlns:a16="http://schemas.microsoft.com/office/drawing/2014/main" id="{12D9C544-B266-4835-A0B7-8386C4CF477F}"/>
                </a:ext>
              </a:extLst>
            </p:cNvPr>
            <p:cNvCxnSpPr>
              <a:stCxn id="22" idx="2"/>
              <a:endCxn id="31" idx="0"/>
            </p:cNvCxnSpPr>
            <p:nvPr/>
          </p:nvCxnSpPr>
          <p:spPr bwMode="auto">
            <a:xfrm rot="16200000" flipH="1">
              <a:off x="8934352" y="2923296"/>
              <a:ext cx="731634" cy="1730742"/>
            </a:xfrm>
            <a:prstGeom prst="bentConnector3">
              <a:avLst>
                <a:gd name="adj1" fmla="val 51615"/>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Elbow Connector 44">
              <a:extLst>
                <a:ext uri="{FF2B5EF4-FFF2-40B4-BE49-F238E27FC236}">
                  <a16:creationId xmlns:a16="http://schemas.microsoft.com/office/drawing/2014/main" id="{E1AC1B4F-8DC8-419A-B42A-E082ADE1C14A}"/>
                </a:ext>
              </a:extLst>
            </p:cNvPr>
            <p:cNvCxnSpPr>
              <a:stCxn id="22" idx="2"/>
              <a:endCxn id="25" idx="0"/>
            </p:cNvCxnSpPr>
            <p:nvPr/>
          </p:nvCxnSpPr>
          <p:spPr bwMode="auto">
            <a:xfrm rot="5400000">
              <a:off x="7191910" y="2934996"/>
              <a:ext cx="755034" cy="1730742"/>
            </a:xfrm>
            <a:prstGeom prst="bentConnector3">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65DA8F03-253E-44B1-8DB9-20B0689459BA}"/>
                </a:ext>
              </a:extLst>
            </p:cNvPr>
            <p:cNvCxnSpPr>
              <a:stCxn id="22" idx="2"/>
              <a:endCxn id="28" idx="0"/>
            </p:cNvCxnSpPr>
            <p:nvPr/>
          </p:nvCxnSpPr>
          <p:spPr bwMode="auto">
            <a:xfrm>
              <a:off x="8434798" y="3422850"/>
              <a:ext cx="0" cy="736752"/>
            </a:xfrm>
            <a:prstGeom prst="line">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8" name="Elbow Connector 54">
              <a:extLst>
                <a:ext uri="{FF2B5EF4-FFF2-40B4-BE49-F238E27FC236}">
                  <a16:creationId xmlns:a16="http://schemas.microsoft.com/office/drawing/2014/main" id="{4AD41AE4-1F1B-4041-97C2-7492DF01D429}"/>
                </a:ext>
              </a:extLst>
            </p:cNvPr>
            <p:cNvCxnSpPr>
              <a:stCxn id="31" idx="3"/>
              <a:endCxn id="34" idx="2"/>
            </p:cNvCxnSpPr>
            <p:nvPr/>
          </p:nvCxnSpPr>
          <p:spPr bwMode="auto">
            <a:xfrm flipV="1">
              <a:off x="10915048" y="2918655"/>
              <a:ext cx="177425" cy="2131948"/>
            </a:xfrm>
            <a:prstGeom prst="bentConnector2">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1EBF55BD-EC5F-49B0-B15C-D4B14A618C2E}"/>
                </a:ext>
              </a:extLst>
            </p:cNvPr>
            <p:cNvCxnSpPr>
              <a:stCxn id="22" idx="3"/>
              <a:endCxn id="34" idx="1"/>
            </p:cNvCxnSpPr>
            <p:nvPr/>
          </p:nvCxnSpPr>
          <p:spPr bwMode="auto">
            <a:xfrm>
              <a:off x="9184306" y="2572662"/>
              <a:ext cx="1338541" cy="0"/>
            </a:xfrm>
            <a:prstGeom prst="straightConnector1">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40" name="Rectangle 39">
              <a:extLst>
                <a:ext uri="{FF2B5EF4-FFF2-40B4-BE49-F238E27FC236}">
                  <a16:creationId xmlns:a16="http://schemas.microsoft.com/office/drawing/2014/main" id="{F605382D-DE38-44FD-8D94-5DF3C90C71F9}"/>
                </a:ext>
              </a:extLst>
            </p:cNvPr>
            <p:cNvSpPr/>
            <p:nvPr/>
          </p:nvSpPr>
          <p:spPr bwMode="auto">
            <a:xfrm>
              <a:off x="5930744" y="2226669"/>
              <a:ext cx="1139252" cy="691986"/>
            </a:xfrm>
            <a:prstGeom prst="rect">
              <a:avLst/>
            </a:prstGeom>
            <a:solidFill>
              <a:srgbClr val="8CC63F">
                <a:lumMod val="60000"/>
                <a:lumOff val="40000"/>
              </a:srgbClr>
            </a:solidFill>
            <a:ln w="12700"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600" kern="0">
                  <a:solidFill>
                    <a:srgbClr val="000000"/>
                  </a:solidFill>
                </a:rPr>
                <a:t>Image Repository</a:t>
              </a:r>
              <a:endParaRPr lang="en-US" sz="1600" kern="0" dirty="0">
                <a:solidFill>
                  <a:srgbClr val="000000"/>
                </a:solidFill>
              </a:endParaRPr>
            </a:p>
          </p:txBody>
        </p:sp>
        <p:cxnSp>
          <p:nvCxnSpPr>
            <p:cNvPr id="41" name="Straight Arrow Connector 40">
              <a:extLst>
                <a:ext uri="{FF2B5EF4-FFF2-40B4-BE49-F238E27FC236}">
                  <a16:creationId xmlns:a16="http://schemas.microsoft.com/office/drawing/2014/main" id="{0056A990-0477-4DE8-BDF4-A6438DA925A7}"/>
                </a:ext>
              </a:extLst>
            </p:cNvPr>
            <p:cNvCxnSpPr>
              <a:stCxn id="22" idx="1"/>
              <a:endCxn id="40" idx="3"/>
            </p:cNvCxnSpPr>
            <p:nvPr/>
          </p:nvCxnSpPr>
          <p:spPr bwMode="auto">
            <a:xfrm flipH="1">
              <a:off x="7069996" y="2572662"/>
              <a:ext cx="615293" cy="0"/>
            </a:xfrm>
            <a:prstGeom prst="straightConnector1">
              <a:avLst/>
            </a:prstGeom>
            <a:solidFill>
              <a:srgbClr val="FDFDFD"/>
            </a:solidFill>
            <a:ln w="12700" cap="flat" cmpd="sng" algn="ctr">
              <a:solidFill>
                <a:srgbClr val="000000"/>
              </a:solidFill>
              <a:prstDash val="solid"/>
              <a:round/>
              <a:headEnd type="none" w="lg" len="lg"/>
              <a:tailEnd type="arrow" w="lg" len="lg"/>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spTree>
    <p:extLst>
      <p:ext uri="{BB962C8B-B14F-4D97-AF65-F5344CB8AC3E}">
        <p14:creationId xmlns:p14="http://schemas.microsoft.com/office/powerpoint/2010/main" val="297053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Ecosystem Layers</a:t>
            </a:r>
          </a:p>
        </p:txBody>
      </p:sp>
      <p:sp>
        <p:nvSpPr>
          <p:cNvPr id="51" name="Rounded Rectangle 4">
            <a:extLst>
              <a:ext uri="{FF2B5EF4-FFF2-40B4-BE49-F238E27FC236}">
                <a16:creationId xmlns:a16="http://schemas.microsoft.com/office/drawing/2014/main" id="{7509B4A4-F935-4C5F-8C49-02BFAE25B631}"/>
              </a:ext>
            </a:extLst>
          </p:cNvPr>
          <p:cNvSpPr/>
          <p:nvPr/>
        </p:nvSpPr>
        <p:spPr bwMode="auto">
          <a:xfrm>
            <a:off x="2073073" y="1620574"/>
            <a:ext cx="3656608" cy="4875477"/>
          </a:xfrm>
          <a:prstGeom prst="roundRect">
            <a:avLst>
              <a:gd name="adj" fmla="val 1150"/>
            </a:avLst>
          </a:prstGeom>
          <a:solidFill>
            <a:srgbClr val="82D1F5">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6" eaLnBrk="1" fontAlgn="auto" hangingPunct="1">
              <a:lnSpc>
                <a:spcPct val="90000"/>
              </a:lnSpc>
              <a:spcBef>
                <a:spcPts val="0"/>
              </a:spcBef>
              <a:spcAft>
                <a:spcPts val="0"/>
              </a:spcAft>
              <a:defRPr/>
            </a:pPr>
            <a:endParaRPr lang="en-US" sz="2666" kern="0">
              <a:solidFill>
                <a:srgbClr val="191919"/>
              </a:solidFill>
              <a:latin typeface="HelvNeue Light for IBM" pitchFamily="34" charset="0"/>
            </a:endParaRPr>
          </a:p>
        </p:txBody>
      </p:sp>
      <p:sp>
        <p:nvSpPr>
          <p:cNvPr id="52" name="Rectangle 51">
            <a:extLst>
              <a:ext uri="{FF2B5EF4-FFF2-40B4-BE49-F238E27FC236}">
                <a16:creationId xmlns:a16="http://schemas.microsoft.com/office/drawing/2014/main" id="{567B0F4A-29B8-45B8-9929-EE57476EFD25}"/>
              </a:ext>
            </a:extLst>
          </p:cNvPr>
          <p:cNvSpPr/>
          <p:nvPr/>
        </p:nvSpPr>
        <p:spPr bwMode="auto">
          <a:xfrm>
            <a:off x="1793936" y="2645601"/>
            <a:ext cx="8281505" cy="580401"/>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415" eaLnBrk="1" fontAlgn="auto" hangingPunct="1">
              <a:spcBef>
                <a:spcPts val="0"/>
              </a:spcBef>
              <a:spcAft>
                <a:spcPts val="0"/>
              </a:spcAft>
              <a:defRPr/>
            </a:pPr>
            <a:endParaRPr lang="en-US" sz="2399" kern="0">
              <a:solidFill>
                <a:srgbClr val="000000"/>
              </a:solidFill>
            </a:endParaRPr>
          </a:p>
        </p:txBody>
      </p:sp>
      <p:grpSp>
        <p:nvGrpSpPr>
          <p:cNvPr id="53" name="Group 52">
            <a:extLst>
              <a:ext uri="{FF2B5EF4-FFF2-40B4-BE49-F238E27FC236}">
                <a16:creationId xmlns:a16="http://schemas.microsoft.com/office/drawing/2014/main" id="{D95B4062-D876-4163-9162-F590D49DC819}"/>
              </a:ext>
            </a:extLst>
          </p:cNvPr>
          <p:cNvGrpSpPr/>
          <p:nvPr/>
        </p:nvGrpSpPr>
        <p:grpSpPr>
          <a:xfrm>
            <a:off x="1071978" y="5653457"/>
            <a:ext cx="4466446" cy="609435"/>
            <a:chOff x="1097378" y="5681503"/>
            <a:chExt cx="4466446" cy="609434"/>
          </a:xfrm>
        </p:grpSpPr>
        <p:sp>
          <p:nvSpPr>
            <p:cNvPr id="54" name="Rounded Rectangle 7">
              <a:extLst>
                <a:ext uri="{FF2B5EF4-FFF2-40B4-BE49-F238E27FC236}">
                  <a16:creationId xmlns:a16="http://schemas.microsoft.com/office/drawing/2014/main" id="{882CBD80-BC78-4481-8970-950CAA528FD3}"/>
                </a:ext>
              </a:extLst>
            </p:cNvPr>
            <p:cNvSpPr/>
            <p:nvPr/>
          </p:nvSpPr>
          <p:spPr bwMode="auto">
            <a:xfrm>
              <a:off x="2272877" y="5681503"/>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latin typeface="HelvNeue Light for IBM" pitchFamily="34" charset="0"/>
                </a:rPr>
                <a:t>Physical Infrastructure</a:t>
              </a:r>
            </a:p>
          </p:txBody>
        </p:sp>
        <p:sp>
          <p:nvSpPr>
            <p:cNvPr id="55" name="TextBox 54">
              <a:extLst>
                <a:ext uri="{FF2B5EF4-FFF2-40B4-BE49-F238E27FC236}">
                  <a16:creationId xmlns:a16="http://schemas.microsoft.com/office/drawing/2014/main" id="{7E13564E-713C-4787-81DB-A000D3C55B27}"/>
                </a:ext>
              </a:extLst>
            </p:cNvPr>
            <p:cNvSpPr txBox="1"/>
            <p:nvPr/>
          </p:nvSpPr>
          <p:spPr>
            <a:xfrm>
              <a:off x="1097378" y="5795448"/>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1</a:t>
              </a:r>
            </a:p>
          </p:txBody>
        </p:sp>
      </p:grpSp>
      <p:grpSp>
        <p:nvGrpSpPr>
          <p:cNvPr id="56" name="Group 55">
            <a:extLst>
              <a:ext uri="{FF2B5EF4-FFF2-40B4-BE49-F238E27FC236}">
                <a16:creationId xmlns:a16="http://schemas.microsoft.com/office/drawing/2014/main" id="{BF319319-5913-4C5F-93C7-D7447F319778}"/>
              </a:ext>
            </a:extLst>
          </p:cNvPr>
          <p:cNvGrpSpPr/>
          <p:nvPr/>
        </p:nvGrpSpPr>
        <p:grpSpPr>
          <a:xfrm>
            <a:off x="1071978" y="4882423"/>
            <a:ext cx="4466446" cy="609435"/>
            <a:chOff x="1097378" y="4910469"/>
            <a:chExt cx="4466446" cy="609434"/>
          </a:xfrm>
        </p:grpSpPr>
        <p:sp>
          <p:nvSpPr>
            <p:cNvPr id="57" name="Rounded Rectangle 10">
              <a:extLst>
                <a:ext uri="{FF2B5EF4-FFF2-40B4-BE49-F238E27FC236}">
                  <a16:creationId xmlns:a16="http://schemas.microsoft.com/office/drawing/2014/main" id="{44F80DF3-2BE1-4316-A7A8-71FE00DF5D38}"/>
                </a:ext>
              </a:extLst>
            </p:cNvPr>
            <p:cNvSpPr/>
            <p:nvPr/>
          </p:nvSpPr>
          <p:spPr bwMode="auto">
            <a:xfrm>
              <a:off x="2272877" y="4910469"/>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latin typeface="HelvNeue Light for IBM" pitchFamily="34" charset="0"/>
                </a:rPr>
                <a:t>Virtual Infrastructure</a:t>
              </a:r>
            </a:p>
          </p:txBody>
        </p:sp>
        <p:sp>
          <p:nvSpPr>
            <p:cNvPr id="58" name="TextBox 57">
              <a:extLst>
                <a:ext uri="{FF2B5EF4-FFF2-40B4-BE49-F238E27FC236}">
                  <a16:creationId xmlns:a16="http://schemas.microsoft.com/office/drawing/2014/main" id="{EC493F5E-CFA9-4500-A954-815C81BC71B4}"/>
                </a:ext>
              </a:extLst>
            </p:cNvPr>
            <p:cNvSpPr txBox="1"/>
            <p:nvPr/>
          </p:nvSpPr>
          <p:spPr>
            <a:xfrm>
              <a:off x="1097378" y="5024414"/>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2</a:t>
              </a:r>
            </a:p>
          </p:txBody>
        </p:sp>
      </p:grpSp>
      <p:grpSp>
        <p:nvGrpSpPr>
          <p:cNvPr id="59" name="Group 58">
            <a:extLst>
              <a:ext uri="{FF2B5EF4-FFF2-40B4-BE49-F238E27FC236}">
                <a16:creationId xmlns:a16="http://schemas.microsoft.com/office/drawing/2014/main" id="{CFD4DC56-69B4-4A07-B5BA-BA6F1AAA8831}"/>
              </a:ext>
            </a:extLst>
          </p:cNvPr>
          <p:cNvGrpSpPr/>
          <p:nvPr/>
        </p:nvGrpSpPr>
        <p:grpSpPr>
          <a:xfrm>
            <a:off x="1071978" y="4111552"/>
            <a:ext cx="4466446" cy="609435"/>
            <a:chOff x="1097378" y="4139598"/>
            <a:chExt cx="4466446" cy="609434"/>
          </a:xfrm>
        </p:grpSpPr>
        <p:sp>
          <p:nvSpPr>
            <p:cNvPr id="60" name="Rounded Rectangle 13">
              <a:extLst>
                <a:ext uri="{FF2B5EF4-FFF2-40B4-BE49-F238E27FC236}">
                  <a16:creationId xmlns:a16="http://schemas.microsoft.com/office/drawing/2014/main" id="{0FDDBA6C-ED12-4CEA-BC04-E0AF440A2CF4}"/>
                </a:ext>
              </a:extLst>
            </p:cNvPr>
            <p:cNvSpPr/>
            <p:nvPr/>
          </p:nvSpPr>
          <p:spPr bwMode="auto">
            <a:xfrm>
              <a:off x="2272877" y="4139598"/>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latin typeface="HelvNeue Light for IBM" pitchFamily="34" charset="0"/>
                </a:rPr>
                <a:t>Operating System</a:t>
              </a:r>
            </a:p>
          </p:txBody>
        </p:sp>
        <p:sp>
          <p:nvSpPr>
            <p:cNvPr id="61" name="TextBox 60">
              <a:extLst>
                <a:ext uri="{FF2B5EF4-FFF2-40B4-BE49-F238E27FC236}">
                  <a16:creationId xmlns:a16="http://schemas.microsoft.com/office/drawing/2014/main" id="{A94634FA-6FDF-433F-A1B7-60CABA3BC507}"/>
                </a:ext>
              </a:extLst>
            </p:cNvPr>
            <p:cNvSpPr txBox="1"/>
            <p:nvPr/>
          </p:nvSpPr>
          <p:spPr>
            <a:xfrm>
              <a:off x="1097378" y="4253543"/>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3</a:t>
              </a:r>
            </a:p>
          </p:txBody>
        </p:sp>
      </p:grpSp>
      <p:grpSp>
        <p:nvGrpSpPr>
          <p:cNvPr id="62" name="Group 61">
            <a:extLst>
              <a:ext uri="{FF2B5EF4-FFF2-40B4-BE49-F238E27FC236}">
                <a16:creationId xmlns:a16="http://schemas.microsoft.com/office/drawing/2014/main" id="{247BB4B7-2D6C-4FF4-90E8-E8DB2BA66293}"/>
              </a:ext>
            </a:extLst>
          </p:cNvPr>
          <p:cNvGrpSpPr/>
          <p:nvPr/>
        </p:nvGrpSpPr>
        <p:grpSpPr>
          <a:xfrm>
            <a:off x="1071978" y="3360284"/>
            <a:ext cx="4466446" cy="609435"/>
            <a:chOff x="1097378" y="3388329"/>
            <a:chExt cx="4466446" cy="609434"/>
          </a:xfrm>
        </p:grpSpPr>
        <p:sp>
          <p:nvSpPr>
            <p:cNvPr id="63" name="Rounded Rectangle 16">
              <a:extLst>
                <a:ext uri="{FF2B5EF4-FFF2-40B4-BE49-F238E27FC236}">
                  <a16:creationId xmlns:a16="http://schemas.microsoft.com/office/drawing/2014/main" id="{4FAFDDA3-5F1C-4A76-9918-C6BF17F890E7}"/>
                </a:ext>
              </a:extLst>
            </p:cNvPr>
            <p:cNvSpPr/>
            <p:nvPr/>
          </p:nvSpPr>
          <p:spPr bwMode="auto">
            <a:xfrm>
              <a:off x="2272877" y="3388329"/>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latin typeface="HelvNeue Light for IBM" pitchFamily="34" charset="0"/>
                </a:rPr>
                <a:t>Container Engine</a:t>
              </a:r>
            </a:p>
          </p:txBody>
        </p:sp>
        <p:sp>
          <p:nvSpPr>
            <p:cNvPr id="64" name="TextBox 63">
              <a:extLst>
                <a:ext uri="{FF2B5EF4-FFF2-40B4-BE49-F238E27FC236}">
                  <a16:creationId xmlns:a16="http://schemas.microsoft.com/office/drawing/2014/main" id="{EFC7D71A-0D48-4BFC-9EE0-D613FFE9D6AC}"/>
                </a:ext>
              </a:extLst>
            </p:cNvPr>
            <p:cNvSpPr txBox="1"/>
            <p:nvPr/>
          </p:nvSpPr>
          <p:spPr>
            <a:xfrm>
              <a:off x="1097378" y="3502274"/>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4</a:t>
              </a:r>
            </a:p>
          </p:txBody>
        </p:sp>
      </p:grpSp>
      <p:grpSp>
        <p:nvGrpSpPr>
          <p:cNvPr id="65" name="Group 64">
            <a:extLst>
              <a:ext uri="{FF2B5EF4-FFF2-40B4-BE49-F238E27FC236}">
                <a16:creationId xmlns:a16="http://schemas.microsoft.com/office/drawing/2014/main" id="{A142F86B-32BC-4B20-BE32-E2D8CD61277B}"/>
              </a:ext>
            </a:extLst>
          </p:cNvPr>
          <p:cNvGrpSpPr/>
          <p:nvPr/>
        </p:nvGrpSpPr>
        <p:grpSpPr>
          <a:xfrm>
            <a:off x="1071978" y="2587945"/>
            <a:ext cx="4466446" cy="609435"/>
            <a:chOff x="1097378" y="2615991"/>
            <a:chExt cx="4466446" cy="609434"/>
          </a:xfrm>
        </p:grpSpPr>
        <p:sp>
          <p:nvSpPr>
            <p:cNvPr id="66" name="Rounded Rectangle 19">
              <a:extLst>
                <a:ext uri="{FF2B5EF4-FFF2-40B4-BE49-F238E27FC236}">
                  <a16:creationId xmlns:a16="http://schemas.microsoft.com/office/drawing/2014/main" id="{01D19850-9C8D-4A65-A3D7-42808005C761}"/>
                </a:ext>
              </a:extLst>
            </p:cNvPr>
            <p:cNvSpPr/>
            <p:nvPr/>
          </p:nvSpPr>
          <p:spPr bwMode="auto">
            <a:xfrm>
              <a:off x="2272877" y="2615991"/>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rPr>
                <a:t>Orchestration/Scheduling</a:t>
              </a:r>
            </a:p>
            <a:p>
              <a:pPr algn="ctr" defTabSz="1218946" eaLnBrk="1" fontAlgn="auto" hangingPunct="1">
                <a:lnSpc>
                  <a:spcPct val="90000"/>
                </a:lnSpc>
                <a:spcBef>
                  <a:spcPts val="0"/>
                </a:spcBef>
                <a:spcAft>
                  <a:spcPts val="0"/>
                </a:spcAft>
                <a:defRPr/>
              </a:pPr>
              <a:r>
                <a:rPr lang="en-US" sz="1868" b="1" kern="0" dirty="0">
                  <a:solidFill>
                    <a:srgbClr val="000000"/>
                  </a:solidFill>
                </a:rPr>
                <a:t>Service Model</a:t>
              </a:r>
              <a:endParaRPr lang="en-US" sz="1868" b="1" kern="0" dirty="0">
                <a:solidFill>
                  <a:srgbClr val="191919"/>
                </a:solidFill>
              </a:endParaRPr>
            </a:p>
          </p:txBody>
        </p:sp>
        <p:sp>
          <p:nvSpPr>
            <p:cNvPr id="67" name="TextBox 66">
              <a:extLst>
                <a:ext uri="{FF2B5EF4-FFF2-40B4-BE49-F238E27FC236}">
                  <a16:creationId xmlns:a16="http://schemas.microsoft.com/office/drawing/2014/main" id="{F9FED43A-B9CA-4425-90EF-D43B1A9054B1}"/>
                </a:ext>
              </a:extLst>
            </p:cNvPr>
            <p:cNvSpPr txBox="1"/>
            <p:nvPr/>
          </p:nvSpPr>
          <p:spPr>
            <a:xfrm>
              <a:off x="1097378" y="2729936"/>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5</a:t>
              </a:r>
            </a:p>
          </p:txBody>
        </p:sp>
      </p:grpSp>
      <p:grpSp>
        <p:nvGrpSpPr>
          <p:cNvPr id="68" name="Group 67">
            <a:extLst>
              <a:ext uri="{FF2B5EF4-FFF2-40B4-BE49-F238E27FC236}">
                <a16:creationId xmlns:a16="http://schemas.microsoft.com/office/drawing/2014/main" id="{4C9D2791-AA59-403C-8A60-2E412D471CF8}"/>
              </a:ext>
            </a:extLst>
          </p:cNvPr>
          <p:cNvGrpSpPr/>
          <p:nvPr/>
        </p:nvGrpSpPr>
        <p:grpSpPr>
          <a:xfrm>
            <a:off x="1071978" y="1817072"/>
            <a:ext cx="4466446" cy="609435"/>
            <a:chOff x="1097378" y="1845118"/>
            <a:chExt cx="4466446" cy="609434"/>
          </a:xfrm>
        </p:grpSpPr>
        <p:sp>
          <p:nvSpPr>
            <p:cNvPr id="69" name="Rounded Rectangle 22">
              <a:extLst>
                <a:ext uri="{FF2B5EF4-FFF2-40B4-BE49-F238E27FC236}">
                  <a16:creationId xmlns:a16="http://schemas.microsoft.com/office/drawing/2014/main" id="{2E2BD176-616A-4553-9AD9-19E7E3DC0309}"/>
                </a:ext>
              </a:extLst>
            </p:cNvPr>
            <p:cNvSpPr/>
            <p:nvPr/>
          </p:nvSpPr>
          <p:spPr bwMode="auto">
            <a:xfrm>
              <a:off x="2272877" y="1845118"/>
              <a:ext cx="3290947" cy="609434"/>
            </a:xfrm>
            <a:prstGeom prst="roundRect">
              <a:avLst>
                <a:gd name="adj" fmla="val 8241"/>
              </a:avLst>
            </a:prstGeom>
            <a:solidFill>
              <a:srgbClr val="FFFFFF">
                <a:lumMod val="85000"/>
              </a:srgbClr>
            </a:solidFill>
            <a:ln w="9525" cap="flat" cmpd="sng" algn="ctr">
              <a:solidFill>
                <a:srgbClr val="82D1F5">
                  <a:lumMod val="50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6" eaLnBrk="1" fontAlgn="auto" hangingPunct="1">
                <a:lnSpc>
                  <a:spcPct val="90000"/>
                </a:lnSpc>
                <a:spcBef>
                  <a:spcPts val="0"/>
                </a:spcBef>
                <a:spcAft>
                  <a:spcPts val="0"/>
                </a:spcAft>
                <a:defRPr/>
              </a:pPr>
              <a:r>
                <a:rPr lang="en-US" sz="1868" b="1" kern="0" dirty="0">
                  <a:solidFill>
                    <a:srgbClr val="000000"/>
                  </a:solidFill>
                </a:rPr>
                <a:t>Development Workflow</a:t>
              </a:r>
            </a:p>
            <a:p>
              <a:pPr algn="ctr" defTabSz="1218946" eaLnBrk="1" fontAlgn="auto" hangingPunct="1">
                <a:lnSpc>
                  <a:spcPct val="90000"/>
                </a:lnSpc>
                <a:spcBef>
                  <a:spcPts val="0"/>
                </a:spcBef>
                <a:spcAft>
                  <a:spcPts val="0"/>
                </a:spcAft>
                <a:defRPr/>
              </a:pPr>
              <a:r>
                <a:rPr lang="en-US" sz="1868" b="1" kern="0" dirty="0">
                  <a:solidFill>
                    <a:srgbClr val="000000"/>
                  </a:solidFill>
                </a:rPr>
                <a:t>Opinionated Containers</a:t>
              </a:r>
            </a:p>
          </p:txBody>
        </p:sp>
        <p:sp>
          <p:nvSpPr>
            <p:cNvPr id="70" name="TextBox 69">
              <a:extLst>
                <a:ext uri="{FF2B5EF4-FFF2-40B4-BE49-F238E27FC236}">
                  <a16:creationId xmlns:a16="http://schemas.microsoft.com/office/drawing/2014/main" id="{2EAA230D-952E-422A-B104-A930EEDE12CF}"/>
                </a:ext>
              </a:extLst>
            </p:cNvPr>
            <p:cNvSpPr txBox="1"/>
            <p:nvPr/>
          </p:nvSpPr>
          <p:spPr>
            <a:xfrm>
              <a:off x="1097378" y="1959063"/>
              <a:ext cx="902811" cy="338553"/>
            </a:xfrm>
            <a:prstGeom prst="rect">
              <a:avLst/>
            </a:prstGeom>
            <a:noFill/>
          </p:spPr>
          <p:txBody>
            <a:bodyPr wrap="none" rtlCol="0">
              <a:spAutoFit/>
            </a:bodyPr>
            <a:lstStyle/>
            <a:p>
              <a:pPr defTabSz="914415" eaLnBrk="1" fontAlgn="auto" hangingPunct="1">
                <a:spcBef>
                  <a:spcPts val="0"/>
                </a:spcBef>
                <a:spcAft>
                  <a:spcPts val="0"/>
                </a:spcAft>
                <a:defRPr/>
              </a:pPr>
              <a:r>
                <a:rPr lang="en-US" sz="1600" b="1" kern="0" dirty="0">
                  <a:solidFill>
                    <a:srgbClr val="0070C0"/>
                  </a:solidFill>
                </a:rPr>
                <a:t>Layer 6</a:t>
              </a:r>
            </a:p>
          </p:txBody>
        </p:sp>
      </p:grpSp>
      <p:pic>
        <p:nvPicPr>
          <p:cNvPr id="71" name="Picture 70">
            <a:extLst>
              <a:ext uri="{FF2B5EF4-FFF2-40B4-BE49-F238E27FC236}">
                <a16:creationId xmlns:a16="http://schemas.microsoft.com/office/drawing/2014/main" id="{76C3790B-430C-4DEC-9A44-A2CFA8B6ABE4}"/>
              </a:ext>
            </a:extLst>
          </p:cNvPr>
          <p:cNvPicPr>
            <a:picLocks noChangeAspect="1"/>
          </p:cNvPicPr>
          <p:nvPr/>
        </p:nvPicPr>
        <p:blipFill>
          <a:blip r:embed="rId3"/>
          <a:stretch>
            <a:fillRect/>
          </a:stretch>
        </p:blipFill>
        <p:spPr>
          <a:xfrm>
            <a:off x="6632679" y="5684958"/>
            <a:ext cx="3034510" cy="628486"/>
          </a:xfrm>
          <a:prstGeom prst="rect">
            <a:avLst/>
          </a:prstGeom>
        </p:spPr>
      </p:pic>
      <p:pic>
        <p:nvPicPr>
          <p:cNvPr id="72" name="Picture 71">
            <a:extLst>
              <a:ext uri="{FF2B5EF4-FFF2-40B4-BE49-F238E27FC236}">
                <a16:creationId xmlns:a16="http://schemas.microsoft.com/office/drawing/2014/main" id="{0FB49424-5834-4C4E-A92E-0A8A740A15A4}"/>
              </a:ext>
            </a:extLst>
          </p:cNvPr>
          <p:cNvPicPr>
            <a:picLocks noChangeAspect="1"/>
          </p:cNvPicPr>
          <p:nvPr/>
        </p:nvPicPr>
        <p:blipFill>
          <a:blip r:embed="rId4"/>
          <a:stretch>
            <a:fillRect/>
          </a:stretch>
        </p:blipFill>
        <p:spPr>
          <a:xfrm>
            <a:off x="6652745" y="4921502"/>
            <a:ext cx="2990070" cy="514215"/>
          </a:xfrm>
          <a:prstGeom prst="rect">
            <a:avLst/>
          </a:prstGeom>
        </p:spPr>
      </p:pic>
      <p:pic>
        <p:nvPicPr>
          <p:cNvPr id="73" name="Picture 72">
            <a:extLst>
              <a:ext uri="{FF2B5EF4-FFF2-40B4-BE49-F238E27FC236}">
                <a16:creationId xmlns:a16="http://schemas.microsoft.com/office/drawing/2014/main" id="{8A889FC7-24F3-4BAD-BBA6-4A56D22F7F84}"/>
              </a:ext>
            </a:extLst>
          </p:cNvPr>
          <p:cNvPicPr>
            <a:picLocks noChangeAspect="1"/>
          </p:cNvPicPr>
          <p:nvPr/>
        </p:nvPicPr>
        <p:blipFill>
          <a:blip r:embed="rId5"/>
          <a:stretch>
            <a:fillRect/>
          </a:stretch>
        </p:blipFill>
        <p:spPr>
          <a:xfrm>
            <a:off x="6276257" y="4246662"/>
            <a:ext cx="3586816" cy="469778"/>
          </a:xfrm>
          <a:prstGeom prst="rect">
            <a:avLst/>
          </a:prstGeom>
        </p:spPr>
      </p:pic>
      <p:pic>
        <p:nvPicPr>
          <p:cNvPr id="74" name="Picture 73">
            <a:extLst>
              <a:ext uri="{FF2B5EF4-FFF2-40B4-BE49-F238E27FC236}">
                <a16:creationId xmlns:a16="http://schemas.microsoft.com/office/drawing/2014/main" id="{3D18E3D1-11DE-449B-9761-1B37BE4FE35E}"/>
              </a:ext>
            </a:extLst>
          </p:cNvPr>
          <p:cNvPicPr>
            <a:picLocks noChangeAspect="1"/>
          </p:cNvPicPr>
          <p:nvPr/>
        </p:nvPicPr>
        <p:blipFill>
          <a:blip r:embed="rId6"/>
          <a:stretch>
            <a:fillRect/>
          </a:stretch>
        </p:blipFill>
        <p:spPr>
          <a:xfrm>
            <a:off x="6171510" y="3407655"/>
            <a:ext cx="3796311" cy="584048"/>
          </a:xfrm>
          <a:prstGeom prst="rect">
            <a:avLst/>
          </a:prstGeom>
        </p:spPr>
      </p:pic>
      <p:pic>
        <p:nvPicPr>
          <p:cNvPr id="75" name="Picture 74">
            <a:extLst>
              <a:ext uri="{FF2B5EF4-FFF2-40B4-BE49-F238E27FC236}">
                <a16:creationId xmlns:a16="http://schemas.microsoft.com/office/drawing/2014/main" id="{F0571BB6-1B8C-4EAC-A2BB-5778335C2536}"/>
              </a:ext>
            </a:extLst>
          </p:cNvPr>
          <p:cNvPicPr>
            <a:picLocks noChangeAspect="1"/>
          </p:cNvPicPr>
          <p:nvPr/>
        </p:nvPicPr>
        <p:blipFill>
          <a:blip r:embed="rId7"/>
          <a:stretch>
            <a:fillRect/>
          </a:stretch>
        </p:blipFill>
        <p:spPr>
          <a:xfrm>
            <a:off x="5787432" y="2587009"/>
            <a:ext cx="1117309" cy="641184"/>
          </a:xfrm>
          <a:prstGeom prst="rect">
            <a:avLst/>
          </a:prstGeom>
        </p:spPr>
      </p:pic>
      <p:pic>
        <p:nvPicPr>
          <p:cNvPr id="76" name="Picture 75">
            <a:extLst>
              <a:ext uri="{FF2B5EF4-FFF2-40B4-BE49-F238E27FC236}">
                <a16:creationId xmlns:a16="http://schemas.microsoft.com/office/drawing/2014/main" id="{9FD69CDE-F3A9-43C3-A6B7-877C7D7279FA}"/>
              </a:ext>
            </a:extLst>
          </p:cNvPr>
          <p:cNvPicPr>
            <a:picLocks noChangeAspect="1"/>
          </p:cNvPicPr>
          <p:nvPr/>
        </p:nvPicPr>
        <p:blipFill>
          <a:blip r:embed="rId8"/>
          <a:stretch>
            <a:fillRect/>
          </a:stretch>
        </p:blipFill>
        <p:spPr>
          <a:xfrm>
            <a:off x="7983259" y="2628535"/>
            <a:ext cx="1187141" cy="507868"/>
          </a:xfrm>
          <a:prstGeom prst="rect">
            <a:avLst/>
          </a:prstGeom>
        </p:spPr>
      </p:pic>
      <p:pic>
        <p:nvPicPr>
          <p:cNvPr id="77" name="Picture 76">
            <a:extLst>
              <a:ext uri="{FF2B5EF4-FFF2-40B4-BE49-F238E27FC236}">
                <a16:creationId xmlns:a16="http://schemas.microsoft.com/office/drawing/2014/main" id="{4A764EB2-1767-4470-968A-32767B8093BB}"/>
              </a:ext>
            </a:extLst>
          </p:cNvPr>
          <p:cNvPicPr>
            <a:picLocks noChangeAspect="1"/>
          </p:cNvPicPr>
          <p:nvPr/>
        </p:nvPicPr>
        <p:blipFill>
          <a:blip r:embed="rId9"/>
          <a:stretch>
            <a:fillRect/>
          </a:stretch>
        </p:blipFill>
        <p:spPr>
          <a:xfrm>
            <a:off x="5904084" y="1864688"/>
            <a:ext cx="1142702" cy="355507"/>
          </a:xfrm>
          <a:prstGeom prst="rect">
            <a:avLst/>
          </a:prstGeom>
        </p:spPr>
      </p:pic>
      <p:pic>
        <p:nvPicPr>
          <p:cNvPr id="78" name="Picture 77">
            <a:extLst>
              <a:ext uri="{FF2B5EF4-FFF2-40B4-BE49-F238E27FC236}">
                <a16:creationId xmlns:a16="http://schemas.microsoft.com/office/drawing/2014/main" id="{72C9C0A4-C41A-405F-8FCA-85734FB37013}"/>
              </a:ext>
            </a:extLst>
          </p:cNvPr>
          <p:cNvPicPr>
            <a:picLocks noChangeAspect="1"/>
          </p:cNvPicPr>
          <p:nvPr/>
        </p:nvPicPr>
        <p:blipFill>
          <a:blip r:embed="rId10"/>
          <a:stretch>
            <a:fillRect/>
          </a:stretch>
        </p:blipFill>
        <p:spPr>
          <a:xfrm>
            <a:off x="7215957" y="1796511"/>
            <a:ext cx="711015" cy="660228"/>
          </a:xfrm>
          <a:prstGeom prst="rect">
            <a:avLst/>
          </a:prstGeom>
        </p:spPr>
      </p:pic>
      <p:pic>
        <p:nvPicPr>
          <p:cNvPr id="79" name="image48.tif">
            <a:extLst>
              <a:ext uri="{FF2B5EF4-FFF2-40B4-BE49-F238E27FC236}">
                <a16:creationId xmlns:a16="http://schemas.microsoft.com/office/drawing/2014/main" id="{C84F7AF8-0569-4A2D-AEE0-D915218A2764}"/>
              </a:ext>
            </a:extLst>
          </p:cNvPr>
          <p:cNvPicPr>
            <a:picLocks noChangeAspect="1"/>
          </p:cNvPicPr>
          <p:nvPr/>
        </p:nvPicPr>
        <p:blipFill>
          <a:blip r:embed="rId11">
            <a:extLst/>
          </a:blip>
          <a:stretch>
            <a:fillRect/>
          </a:stretch>
        </p:blipFill>
        <p:spPr>
          <a:xfrm>
            <a:off x="7029432" y="2492925"/>
            <a:ext cx="829137" cy="829353"/>
          </a:xfrm>
          <a:prstGeom prst="rect">
            <a:avLst/>
          </a:prstGeom>
          <a:ln w="12700">
            <a:miter lim="400000"/>
          </a:ln>
        </p:spPr>
      </p:pic>
      <p:pic>
        <p:nvPicPr>
          <p:cNvPr id="80" name="Picture 2" descr="elated image">
            <a:extLst>
              <a:ext uri="{FF2B5EF4-FFF2-40B4-BE49-F238E27FC236}">
                <a16:creationId xmlns:a16="http://schemas.microsoft.com/office/drawing/2014/main" id="{8288BCD0-2B29-4254-84F2-C982608E7B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5088" y="2586449"/>
            <a:ext cx="667511" cy="639553"/>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35">
            <a:extLst>
              <a:ext uri="{FF2B5EF4-FFF2-40B4-BE49-F238E27FC236}">
                <a16:creationId xmlns:a16="http://schemas.microsoft.com/office/drawing/2014/main" id="{A91EE2B3-0788-4DB3-9E9B-DBB4F0674217}"/>
              </a:ext>
            </a:extLst>
          </p:cNvPr>
          <p:cNvSpPr/>
          <p:nvPr/>
        </p:nvSpPr>
        <p:spPr bwMode="auto">
          <a:xfrm>
            <a:off x="454285" y="2505711"/>
            <a:ext cx="11077730" cy="772433"/>
          </a:xfrm>
          <a:prstGeom prst="roundRect">
            <a:avLst/>
          </a:prstGeom>
          <a:noFill/>
          <a:ln w="1905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endParaRPr lang="en-US" sz="1200" kern="0">
              <a:solidFill>
                <a:srgbClr val="000000"/>
              </a:solidFill>
            </a:endParaRPr>
          </a:p>
        </p:txBody>
      </p:sp>
    </p:spTree>
    <p:extLst>
      <p:ext uri="{BB962C8B-B14F-4D97-AF65-F5344CB8AC3E}">
        <p14:creationId xmlns:p14="http://schemas.microsoft.com/office/powerpoint/2010/main" val="50543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lstStyle/>
          <a:p>
            <a:r>
              <a:rPr lang="en-US" dirty="0"/>
              <a:t>Kubernetes</a:t>
            </a:r>
          </a:p>
        </p:txBody>
      </p:sp>
    </p:spTree>
    <p:extLst>
      <p:ext uri="{BB962C8B-B14F-4D97-AF65-F5344CB8AC3E}">
        <p14:creationId xmlns:p14="http://schemas.microsoft.com/office/powerpoint/2010/main" val="313726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What is Kubernetes?</a:t>
            </a:r>
          </a:p>
        </p:txBody>
      </p:sp>
      <p:sp>
        <p:nvSpPr>
          <p:cNvPr id="10" name="Shape 976">
            <a:extLst>
              <a:ext uri="{FF2B5EF4-FFF2-40B4-BE49-F238E27FC236}">
                <a16:creationId xmlns:a16="http://schemas.microsoft.com/office/drawing/2014/main" id="{5D7C9C05-0CE4-467C-A561-6DA110ABF7FC}"/>
              </a:ext>
            </a:extLst>
          </p:cNvPr>
          <p:cNvSpPr txBox="1">
            <a:spLocks/>
          </p:cNvSpPr>
          <p:nvPr/>
        </p:nvSpPr>
        <p:spPr bwMode="gray">
          <a:xfrm>
            <a:off x="256032" y="1165723"/>
            <a:ext cx="11618468" cy="533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 orchestrator</a:t>
            </a:r>
          </a:p>
          <a:p>
            <a:pPr marL="457071" lvl="1" indent="-228535" defTabSz="896684">
              <a:defRPr/>
            </a:pPr>
            <a:endParaRPr lang="en-US" sz="1800" dirty="0">
              <a:solidFill>
                <a:srgbClr val="0B427B"/>
              </a:solidFill>
            </a:endParaRPr>
          </a:p>
          <a:p>
            <a:pPr marL="228535" indent="-228535" defTabSz="896684">
              <a:defRPr/>
            </a:pPr>
            <a:r>
              <a:rPr lang="en-US" sz="2000" dirty="0">
                <a:solidFill>
                  <a:srgbClr val="0B427B"/>
                </a:solidFill>
              </a:rPr>
              <a:t>Manage applications, not machines</a:t>
            </a:r>
          </a:p>
          <a:p>
            <a:pPr marL="228535" indent="-228535" defTabSz="896684">
              <a:defRPr/>
            </a:pPr>
            <a:endParaRPr lang="en-US" sz="1800" dirty="0">
              <a:solidFill>
                <a:srgbClr val="0B427B"/>
              </a:solidFill>
            </a:endParaRPr>
          </a:p>
          <a:p>
            <a:pPr marL="228535" indent="-228535" defTabSz="896684">
              <a:defRPr/>
            </a:pPr>
            <a:r>
              <a:rPr lang="en-US" sz="2000" dirty="0">
                <a:solidFill>
                  <a:srgbClr val="0B427B"/>
                </a:solidFill>
              </a:rPr>
              <a:t>Designed for extensibility</a:t>
            </a:r>
          </a:p>
          <a:p>
            <a:pPr marL="457071" lvl="1" indent="-228535" defTabSz="896684">
              <a:defRPr/>
            </a:pPr>
            <a:endParaRPr lang="en-US" sz="1800" dirty="0">
              <a:solidFill>
                <a:srgbClr val="0B427B"/>
              </a:solidFill>
            </a:endParaRPr>
          </a:p>
          <a:p>
            <a:pPr marL="228535" indent="-228535" defTabSz="896684">
              <a:defRPr/>
            </a:pPr>
            <a:r>
              <a:rPr lang="en-US" sz="2000" dirty="0">
                <a:solidFill>
                  <a:srgbClr val="0B427B"/>
                </a:solidFill>
              </a:rPr>
              <a:t>Open source project managed by the Linux Foundation </a:t>
            </a:r>
          </a:p>
          <a:p>
            <a:pPr marL="457071" lvl="1" indent="-228535" defTabSz="896684">
              <a:defRPr/>
            </a:pPr>
            <a:endParaRPr lang="en-US" sz="1800" dirty="0">
              <a:solidFill>
                <a:srgbClr val="0B427B"/>
              </a:solidFill>
            </a:endParaRPr>
          </a:p>
        </p:txBody>
      </p:sp>
      <p:pic>
        <p:nvPicPr>
          <p:cNvPr id="11" name="image49.png" descr="ttps://avatars3.githubusercontent.com/u/13629408?v=3&amp;s=400">
            <a:extLst>
              <a:ext uri="{FF2B5EF4-FFF2-40B4-BE49-F238E27FC236}">
                <a16:creationId xmlns:a16="http://schemas.microsoft.com/office/drawing/2014/main" id="{B96A0576-4BB6-4F0A-839E-091CADF5E974}"/>
              </a:ext>
            </a:extLst>
          </p:cNvPr>
          <p:cNvPicPr>
            <a:picLocks noChangeAspect="1"/>
          </p:cNvPicPr>
          <p:nvPr/>
        </p:nvPicPr>
        <p:blipFill>
          <a:blip r:embed="rId3">
            <a:extLst/>
          </a:blip>
          <a:stretch>
            <a:fillRect/>
          </a:stretch>
        </p:blipFill>
        <p:spPr>
          <a:xfrm>
            <a:off x="11229608" y="333815"/>
            <a:ext cx="644892" cy="644892"/>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815" y="3458518"/>
            <a:ext cx="4938092" cy="329206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180" y="3882558"/>
            <a:ext cx="5002240" cy="28137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413" y="430803"/>
            <a:ext cx="4948030" cy="2827446"/>
          </a:xfrm>
          <a:prstGeom prst="rect">
            <a:avLst/>
          </a:prstGeom>
        </p:spPr>
      </p:pic>
    </p:spTree>
    <p:extLst>
      <p:ext uri="{BB962C8B-B14F-4D97-AF65-F5344CB8AC3E}">
        <p14:creationId xmlns:p14="http://schemas.microsoft.com/office/powerpoint/2010/main" val="20066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a:t>
            </a:r>
          </a:p>
        </p:txBody>
      </p:sp>
      <p:sp>
        <p:nvSpPr>
          <p:cNvPr id="5" name="Rectangle 4">
            <a:extLst>
              <a:ext uri="{FF2B5EF4-FFF2-40B4-BE49-F238E27FC236}">
                <a16:creationId xmlns:a16="http://schemas.microsoft.com/office/drawing/2014/main" id="{8FF87B8B-0F85-47C8-AD0E-CCA586285BF9}"/>
              </a:ext>
            </a:extLst>
          </p:cNvPr>
          <p:cNvSpPr/>
          <p:nvPr/>
        </p:nvSpPr>
        <p:spPr>
          <a:xfrm>
            <a:off x="3387286" y="1643212"/>
            <a:ext cx="1817243" cy="3659880"/>
          </a:xfrm>
          <a:prstGeom prst="rect">
            <a:avLst/>
          </a:prstGeom>
          <a:solidFill>
            <a:srgbClr val="FFFFFF">
              <a:lumMod val="75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2399" kern="0" dirty="0">
                <a:solidFill>
                  <a:srgbClr val="FFFFFF"/>
                </a:solidFill>
                <a:latin typeface="Arial"/>
              </a:rPr>
              <a:t>Kubernetes Master</a:t>
            </a:r>
          </a:p>
        </p:txBody>
      </p:sp>
      <p:cxnSp>
        <p:nvCxnSpPr>
          <p:cNvPr id="8" name="Straight Arrow Connector 7">
            <a:extLst>
              <a:ext uri="{FF2B5EF4-FFF2-40B4-BE49-F238E27FC236}">
                <a16:creationId xmlns:a16="http://schemas.microsoft.com/office/drawing/2014/main" id="{470B36C1-B4DD-4DC4-8E93-084D01215929}"/>
              </a:ext>
            </a:extLst>
          </p:cNvPr>
          <p:cNvCxnSpPr>
            <a:stCxn id="9" idx="6"/>
            <a:endCxn id="5" idx="1"/>
          </p:cNvCxnSpPr>
          <p:nvPr/>
        </p:nvCxnSpPr>
        <p:spPr>
          <a:xfrm flipV="1">
            <a:off x="2833252" y="3473153"/>
            <a:ext cx="554032" cy="1"/>
          </a:xfrm>
          <a:prstGeom prst="straightConnector1">
            <a:avLst/>
          </a:prstGeom>
          <a:noFill/>
          <a:ln w="19050" cap="flat" cmpd="sng" algn="ctr">
            <a:solidFill>
              <a:srgbClr val="000000"/>
            </a:solidFill>
            <a:prstDash val="solid"/>
            <a:miter lim="800000"/>
            <a:headEnd type="triangle"/>
            <a:tailEnd type="triangle"/>
          </a:ln>
          <a:effectLst/>
        </p:spPr>
      </p:cxnSp>
      <p:sp>
        <p:nvSpPr>
          <p:cNvPr id="9" name="Oval 8">
            <a:extLst>
              <a:ext uri="{FF2B5EF4-FFF2-40B4-BE49-F238E27FC236}">
                <a16:creationId xmlns:a16="http://schemas.microsoft.com/office/drawing/2014/main" id="{ECAD02DB-D71C-45A9-8F10-4BB34F485E9A}"/>
              </a:ext>
            </a:extLst>
          </p:cNvPr>
          <p:cNvSpPr/>
          <p:nvPr/>
        </p:nvSpPr>
        <p:spPr>
          <a:xfrm>
            <a:off x="1570048" y="2869253"/>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2399" kern="0">
                <a:solidFill>
                  <a:srgbClr val="000000"/>
                </a:solidFill>
                <a:latin typeface="Arial"/>
              </a:rPr>
              <a:t>API</a:t>
            </a:r>
          </a:p>
        </p:txBody>
      </p:sp>
      <p:sp>
        <p:nvSpPr>
          <p:cNvPr id="10" name="Oval 9">
            <a:extLst>
              <a:ext uri="{FF2B5EF4-FFF2-40B4-BE49-F238E27FC236}">
                <a16:creationId xmlns:a16="http://schemas.microsoft.com/office/drawing/2014/main" id="{D5385E54-3B7C-4A21-968D-EDC6D22FFDA4}"/>
              </a:ext>
            </a:extLst>
          </p:cNvPr>
          <p:cNvSpPr/>
          <p:nvPr/>
        </p:nvSpPr>
        <p:spPr>
          <a:xfrm>
            <a:off x="218199" y="1678406"/>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2399" kern="0" dirty="0">
                <a:solidFill>
                  <a:srgbClr val="000000"/>
                </a:solidFill>
                <a:latin typeface="Arial"/>
              </a:rPr>
              <a:t>UI</a:t>
            </a:r>
          </a:p>
        </p:txBody>
      </p:sp>
      <p:sp>
        <p:nvSpPr>
          <p:cNvPr id="11" name="Oval 10">
            <a:extLst>
              <a:ext uri="{FF2B5EF4-FFF2-40B4-BE49-F238E27FC236}">
                <a16:creationId xmlns:a16="http://schemas.microsoft.com/office/drawing/2014/main" id="{B538C9ED-1D70-4A74-B531-70D67318C8B0}"/>
              </a:ext>
            </a:extLst>
          </p:cNvPr>
          <p:cNvSpPr/>
          <p:nvPr/>
        </p:nvSpPr>
        <p:spPr>
          <a:xfrm>
            <a:off x="249983" y="4060100"/>
            <a:ext cx="1263204" cy="1207801"/>
          </a:xfrm>
          <a:prstGeom prst="ellipse">
            <a:avLst/>
          </a:prstGeom>
          <a:solidFill>
            <a:srgbClr val="008ABF">
              <a:lumMod val="20000"/>
              <a:lumOff val="8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2399" kern="0" dirty="0">
                <a:solidFill>
                  <a:srgbClr val="000000"/>
                </a:solidFill>
                <a:latin typeface="Arial"/>
              </a:rPr>
              <a:t>CLI</a:t>
            </a:r>
          </a:p>
        </p:txBody>
      </p:sp>
      <p:cxnSp>
        <p:nvCxnSpPr>
          <p:cNvPr id="12" name="Straight Arrow Connector 11">
            <a:extLst>
              <a:ext uri="{FF2B5EF4-FFF2-40B4-BE49-F238E27FC236}">
                <a16:creationId xmlns:a16="http://schemas.microsoft.com/office/drawing/2014/main" id="{FDD5CAB2-82DF-4C2B-80E6-44910FA3C0DD}"/>
              </a:ext>
            </a:extLst>
          </p:cNvPr>
          <p:cNvCxnSpPr>
            <a:stCxn id="10" idx="5"/>
            <a:endCxn id="9" idx="1"/>
          </p:cNvCxnSpPr>
          <p:nvPr/>
        </p:nvCxnSpPr>
        <p:spPr>
          <a:xfrm>
            <a:off x="1296412" y="2709329"/>
            <a:ext cx="458629" cy="336802"/>
          </a:xfrm>
          <a:prstGeom prst="straightConnector1">
            <a:avLst/>
          </a:prstGeom>
          <a:noFill/>
          <a:ln w="6350" cap="flat" cmpd="sng" algn="ctr">
            <a:solidFill>
              <a:srgbClr val="000000"/>
            </a:solidFill>
            <a:prstDash val="solid"/>
            <a:miter lim="800000"/>
            <a:headEnd type="triangle"/>
            <a:tailEnd type="triangle"/>
          </a:ln>
          <a:effectLst/>
        </p:spPr>
      </p:cxnSp>
      <p:cxnSp>
        <p:nvCxnSpPr>
          <p:cNvPr id="13" name="Straight Arrow Connector 12">
            <a:extLst>
              <a:ext uri="{FF2B5EF4-FFF2-40B4-BE49-F238E27FC236}">
                <a16:creationId xmlns:a16="http://schemas.microsoft.com/office/drawing/2014/main" id="{7BB202FA-B27F-4100-825E-6799FDD63BBA}"/>
              </a:ext>
            </a:extLst>
          </p:cNvPr>
          <p:cNvCxnSpPr>
            <a:stCxn id="11" idx="7"/>
            <a:endCxn id="9" idx="3"/>
          </p:cNvCxnSpPr>
          <p:nvPr/>
        </p:nvCxnSpPr>
        <p:spPr>
          <a:xfrm flipV="1">
            <a:off x="1328197" y="3900175"/>
            <a:ext cx="426845" cy="336802"/>
          </a:xfrm>
          <a:prstGeom prst="straightConnector1">
            <a:avLst/>
          </a:prstGeom>
          <a:noFill/>
          <a:ln w="6350" cap="flat" cmpd="sng" algn="ctr">
            <a:solidFill>
              <a:srgbClr val="000000"/>
            </a:solidFill>
            <a:prstDash val="solid"/>
            <a:miter lim="800000"/>
            <a:headEnd type="triangle"/>
            <a:tailEnd type="triangle"/>
          </a:ln>
          <a:effectLst/>
        </p:spPr>
      </p:cxnSp>
      <p:sp>
        <p:nvSpPr>
          <p:cNvPr id="14" name="Rectangle 13">
            <a:extLst>
              <a:ext uri="{FF2B5EF4-FFF2-40B4-BE49-F238E27FC236}">
                <a16:creationId xmlns:a16="http://schemas.microsoft.com/office/drawing/2014/main" id="{6DA9A605-CAB7-412E-9308-A71A830092E0}"/>
              </a:ext>
            </a:extLst>
          </p:cNvPr>
          <p:cNvSpPr/>
          <p:nvPr/>
        </p:nvSpPr>
        <p:spPr>
          <a:xfrm>
            <a:off x="6862626" y="1670556"/>
            <a:ext cx="1817243" cy="752105"/>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1800" kern="0">
                <a:solidFill>
                  <a:srgbClr val="FFFFFF"/>
                </a:solidFill>
                <a:latin typeface="Arial"/>
              </a:rPr>
              <a:t>Worker Node 1</a:t>
            </a:r>
            <a:endParaRPr lang="en-US" sz="1800" kern="0" dirty="0">
              <a:solidFill>
                <a:srgbClr val="FFFFFF"/>
              </a:solidFill>
              <a:latin typeface="Arial"/>
            </a:endParaRPr>
          </a:p>
        </p:txBody>
      </p:sp>
      <p:sp>
        <p:nvSpPr>
          <p:cNvPr id="15" name="Rectangle 14">
            <a:extLst>
              <a:ext uri="{FF2B5EF4-FFF2-40B4-BE49-F238E27FC236}">
                <a16:creationId xmlns:a16="http://schemas.microsoft.com/office/drawing/2014/main" id="{8F24484C-6C60-4A58-86AE-2A92DA3701A2}"/>
              </a:ext>
            </a:extLst>
          </p:cNvPr>
          <p:cNvSpPr/>
          <p:nvPr/>
        </p:nvSpPr>
        <p:spPr>
          <a:xfrm>
            <a:off x="6862626" y="2616934"/>
            <a:ext cx="1817243" cy="657539"/>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1800" kern="0" dirty="0">
                <a:solidFill>
                  <a:srgbClr val="FFFFFF"/>
                </a:solidFill>
                <a:latin typeface="Arial"/>
              </a:rPr>
              <a:t>Worker Node 2</a:t>
            </a:r>
          </a:p>
        </p:txBody>
      </p:sp>
      <p:sp>
        <p:nvSpPr>
          <p:cNvPr id="16" name="Rectangle 15">
            <a:extLst>
              <a:ext uri="{FF2B5EF4-FFF2-40B4-BE49-F238E27FC236}">
                <a16:creationId xmlns:a16="http://schemas.microsoft.com/office/drawing/2014/main" id="{D489AC85-0CDF-47EF-915F-90D554FC13C5}"/>
              </a:ext>
            </a:extLst>
          </p:cNvPr>
          <p:cNvSpPr/>
          <p:nvPr/>
        </p:nvSpPr>
        <p:spPr>
          <a:xfrm>
            <a:off x="6862626" y="3515857"/>
            <a:ext cx="1817243" cy="717225"/>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1800" kern="0" dirty="0">
                <a:solidFill>
                  <a:srgbClr val="FFFFFF"/>
                </a:solidFill>
                <a:latin typeface="Arial"/>
              </a:rPr>
              <a:t>Worker Node 3</a:t>
            </a:r>
          </a:p>
        </p:txBody>
      </p:sp>
      <p:sp>
        <p:nvSpPr>
          <p:cNvPr id="17" name="Rectangle 16">
            <a:extLst>
              <a:ext uri="{FF2B5EF4-FFF2-40B4-BE49-F238E27FC236}">
                <a16:creationId xmlns:a16="http://schemas.microsoft.com/office/drawing/2014/main" id="{17BA183D-280F-4C84-AD4D-DDE2C8AD2828}"/>
              </a:ext>
            </a:extLst>
          </p:cNvPr>
          <p:cNvSpPr/>
          <p:nvPr/>
        </p:nvSpPr>
        <p:spPr>
          <a:xfrm>
            <a:off x="6862626" y="4444335"/>
            <a:ext cx="1817243" cy="710090"/>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r>
              <a:rPr lang="en-US" sz="1800" kern="0" dirty="0">
                <a:solidFill>
                  <a:srgbClr val="FFFFFF"/>
                </a:solidFill>
                <a:latin typeface="Arial"/>
              </a:rPr>
              <a:t>Worker Node n</a:t>
            </a:r>
          </a:p>
        </p:txBody>
      </p:sp>
      <p:sp>
        <p:nvSpPr>
          <p:cNvPr id="18" name="Rectangle 17">
            <a:extLst>
              <a:ext uri="{FF2B5EF4-FFF2-40B4-BE49-F238E27FC236}">
                <a16:creationId xmlns:a16="http://schemas.microsoft.com/office/drawing/2014/main" id="{2AD3EC3C-FA92-46B1-AC24-9283C38054A9}"/>
              </a:ext>
            </a:extLst>
          </p:cNvPr>
          <p:cNvSpPr/>
          <p:nvPr/>
        </p:nvSpPr>
        <p:spPr>
          <a:xfrm>
            <a:off x="9662686" y="1670556"/>
            <a:ext cx="1817243" cy="3659880"/>
          </a:xfrm>
          <a:prstGeom prst="rect">
            <a:avLst/>
          </a:prstGeom>
          <a:solidFill>
            <a:srgbClr val="B8471B">
              <a:lumMod val="60000"/>
              <a:lumOff val="40000"/>
            </a:srgbClr>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endParaRPr lang="en-US" sz="2399" kern="0" dirty="0">
              <a:solidFill>
                <a:srgbClr val="000000"/>
              </a:solidFill>
              <a:latin typeface="Arial"/>
            </a:endParaRPr>
          </a:p>
        </p:txBody>
      </p:sp>
      <p:cxnSp>
        <p:nvCxnSpPr>
          <p:cNvPr id="19" name="Straight Arrow Connector 18">
            <a:extLst>
              <a:ext uri="{FF2B5EF4-FFF2-40B4-BE49-F238E27FC236}">
                <a16:creationId xmlns:a16="http://schemas.microsoft.com/office/drawing/2014/main" id="{D58219B2-199E-4A62-A04E-50562C2F38E1}"/>
              </a:ext>
            </a:extLst>
          </p:cNvPr>
          <p:cNvCxnSpPr>
            <a:endCxn id="30" idx="1"/>
          </p:cNvCxnSpPr>
          <p:nvPr/>
        </p:nvCxnSpPr>
        <p:spPr>
          <a:xfrm>
            <a:off x="5204530" y="2046608"/>
            <a:ext cx="1658097" cy="0"/>
          </a:xfrm>
          <a:prstGeom prst="straightConnector1">
            <a:avLst/>
          </a:prstGeom>
          <a:noFill/>
          <a:ln w="6350" cap="flat" cmpd="sng" algn="ctr">
            <a:solidFill>
              <a:srgbClr val="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DA598215-4724-4E60-81D7-F9935AFF7361}"/>
              </a:ext>
            </a:extLst>
          </p:cNvPr>
          <p:cNvCxnSpPr>
            <a:endCxn id="15" idx="1"/>
          </p:cNvCxnSpPr>
          <p:nvPr/>
        </p:nvCxnSpPr>
        <p:spPr>
          <a:xfrm flipV="1">
            <a:off x="5230381" y="2945703"/>
            <a:ext cx="1632245" cy="24300"/>
          </a:xfrm>
          <a:prstGeom prst="straightConnector1">
            <a:avLst/>
          </a:prstGeom>
          <a:noFill/>
          <a:ln w="6350" cap="flat" cmpd="sng" algn="ctr">
            <a:solidFill>
              <a:srgbClr val="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4CADEF8A-1BFC-46A6-ACFC-26D6CBDA9738}"/>
              </a:ext>
            </a:extLst>
          </p:cNvPr>
          <p:cNvCxnSpPr>
            <a:endCxn id="16" idx="1"/>
          </p:cNvCxnSpPr>
          <p:nvPr/>
        </p:nvCxnSpPr>
        <p:spPr>
          <a:xfrm>
            <a:off x="5222993" y="3871239"/>
            <a:ext cx="1639632" cy="3230"/>
          </a:xfrm>
          <a:prstGeom prst="straightConnector1">
            <a:avLst/>
          </a:prstGeom>
          <a:noFill/>
          <a:ln w="6350" cap="flat" cmpd="sng" algn="ctr">
            <a:solidFill>
              <a:srgbClr val="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A80B7172-67CB-4B35-8C18-EFEB00E5684C}"/>
              </a:ext>
            </a:extLst>
          </p:cNvPr>
          <p:cNvCxnSpPr>
            <a:endCxn id="17" idx="1"/>
          </p:cNvCxnSpPr>
          <p:nvPr/>
        </p:nvCxnSpPr>
        <p:spPr>
          <a:xfrm>
            <a:off x="5215608" y="4783552"/>
            <a:ext cx="1647018" cy="15828"/>
          </a:xfrm>
          <a:prstGeom prst="straightConnector1">
            <a:avLst/>
          </a:prstGeom>
          <a:noFill/>
          <a:ln w="6350" cap="flat" cmpd="sng" algn="ctr">
            <a:solidFill>
              <a:srgbClr val="000000"/>
            </a:solidFill>
            <a:prstDash val="solid"/>
            <a:miter lim="800000"/>
            <a:tailEnd type="triangle"/>
          </a:ln>
          <a:effectLst/>
        </p:spPr>
      </p:cxnSp>
      <p:sp>
        <p:nvSpPr>
          <p:cNvPr id="23" name="TextBox 22">
            <a:extLst>
              <a:ext uri="{FF2B5EF4-FFF2-40B4-BE49-F238E27FC236}">
                <a16:creationId xmlns:a16="http://schemas.microsoft.com/office/drawing/2014/main" id="{0454E2FB-9BF4-4483-940E-40133C96EAB2}"/>
              </a:ext>
            </a:extLst>
          </p:cNvPr>
          <p:cNvSpPr txBox="1"/>
          <p:nvPr/>
        </p:nvSpPr>
        <p:spPr>
          <a:xfrm>
            <a:off x="9949835" y="4928793"/>
            <a:ext cx="1440498" cy="420564"/>
          </a:xfrm>
          <a:prstGeom prst="rect">
            <a:avLst/>
          </a:prstGeom>
          <a:noFill/>
          <a:ln>
            <a:noFill/>
          </a:ln>
        </p:spPr>
        <p:txBody>
          <a:bodyPr wrap="square" rtlCol="0">
            <a:spAutoFit/>
          </a:bodyPr>
          <a:lstStyle/>
          <a:p>
            <a:pPr defTabSz="914415" eaLnBrk="1" fontAlgn="auto" hangingPunct="1">
              <a:spcBef>
                <a:spcPts val="0"/>
              </a:spcBef>
              <a:spcAft>
                <a:spcPts val="0"/>
              </a:spcAft>
              <a:defRPr/>
            </a:pPr>
            <a:r>
              <a:rPr lang="en-US" sz="2133" kern="0">
                <a:solidFill>
                  <a:srgbClr val="FFFFFF"/>
                </a:solidFill>
              </a:rPr>
              <a:t>Registry</a:t>
            </a:r>
            <a:endParaRPr lang="en-US" sz="2133" kern="0" dirty="0">
              <a:solidFill>
                <a:srgbClr val="FFFFFF"/>
              </a:solidFill>
            </a:endParaRPr>
          </a:p>
        </p:txBody>
      </p:sp>
      <p:sp>
        <p:nvSpPr>
          <p:cNvPr id="24" name="Cube 23">
            <a:extLst>
              <a:ext uri="{FF2B5EF4-FFF2-40B4-BE49-F238E27FC236}">
                <a16:creationId xmlns:a16="http://schemas.microsoft.com/office/drawing/2014/main" id="{E8AC5AF6-5A0F-4376-A82F-2C35E22A197A}"/>
              </a:ext>
            </a:extLst>
          </p:cNvPr>
          <p:cNvSpPr/>
          <p:nvPr/>
        </p:nvSpPr>
        <p:spPr>
          <a:xfrm>
            <a:off x="10213025" y="2046610"/>
            <a:ext cx="716557" cy="570323"/>
          </a:xfrm>
          <a:prstGeom prst="cube">
            <a:avLst/>
          </a:prstGeom>
          <a:solidFill>
            <a:srgbClr val="00B050"/>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endParaRPr lang="en-US" sz="2399" kern="0">
              <a:solidFill>
                <a:srgbClr val="000000"/>
              </a:solidFill>
              <a:latin typeface="Arial"/>
            </a:endParaRPr>
          </a:p>
        </p:txBody>
      </p:sp>
      <p:sp>
        <p:nvSpPr>
          <p:cNvPr id="25" name="Cube 24">
            <a:extLst>
              <a:ext uri="{FF2B5EF4-FFF2-40B4-BE49-F238E27FC236}">
                <a16:creationId xmlns:a16="http://schemas.microsoft.com/office/drawing/2014/main" id="{A1CC939A-4CC8-4FF7-B5D2-2F969E159DCE}"/>
              </a:ext>
            </a:extLst>
          </p:cNvPr>
          <p:cNvSpPr/>
          <p:nvPr/>
        </p:nvSpPr>
        <p:spPr>
          <a:xfrm>
            <a:off x="10216717" y="3041568"/>
            <a:ext cx="716557" cy="570323"/>
          </a:xfrm>
          <a:prstGeom prst="cube">
            <a:avLst/>
          </a:prstGeom>
          <a:solidFill>
            <a:srgbClr val="FFFF00"/>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endParaRPr lang="en-US" sz="2399" kern="0">
              <a:solidFill>
                <a:srgbClr val="000000"/>
              </a:solidFill>
              <a:latin typeface="Arial"/>
            </a:endParaRPr>
          </a:p>
        </p:txBody>
      </p:sp>
      <p:sp>
        <p:nvSpPr>
          <p:cNvPr id="26" name="Cube 25">
            <a:extLst>
              <a:ext uri="{FF2B5EF4-FFF2-40B4-BE49-F238E27FC236}">
                <a16:creationId xmlns:a16="http://schemas.microsoft.com/office/drawing/2014/main" id="{73318764-74A6-42E1-A9B8-06263C64F4DB}"/>
              </a:ext>
            </a:extLst>
          </p:cNvPr>
          <p:cNvSpPr/>
          <p:nvPr/>
        </p:nvSpPr>
        <p:spPr>
          <a:xfrm>
            <a:off x="10213025" y="3987945"/>
            <a:ext cx="716557" cy="570323"/>
          </a:xfrm>
          <a:prstGeom prst="cube">
            <a:avLst/>
          </a:prstGeom>
          <a:solidFill>
            <a:srgbClr val="FF0000"/>
          </a:solidFill>
          <a:ln w="12700" cap="flat" cmpd="sng" algn="ctr">
            <a:solidFill>
              <a:srgbClr val="000000"/>
            </a:solidFill>
            <a:prstDash val="solid"/>
            <a:miter lim="800000"/>
          </a:ln>
          <a:effectLst/>
        </p:spPr>
        <p:txBody>
          <a:bodyPr rtlCol="0" anchor="ctr"/>
          <a:lstStyle/>
          <a:p>
            <a:pPr algn="ctr" defTabSz="914415" eaLnBrk="1" fontAlgn="auto" hangingPunct="1">
              <a:spcBef>
                <a:spcPts val="0"/>
              </a:spcBef>
              <a:spcAft>
                <a:spcPts val="0"/>
              </a:spcAft>
              <a:defRPr/>
            </a:pPr>
            <a:endParaRPr lang="en-US" sz="2399" kern="0">
              <a:solidFill>
                <a:srgbClr val="000000"/>
              </a:solidFill>
              <a:latin typeface="Arial"/>
            </a:endParaRPr>
          </a:p>
        </p:txBody>
      </p:sp>
      <p:cxnSp>
        <p:nvCxnSpPr>
          <p:cNvPr id="27" name="Straight Connector 26">
            <a:extLst>
              <a:ext uri="{FF2B5EF4-FFF2-40B4-BE49-F238E27FC236}">
                <a16:creationId xmlns:a16="http://schemas.microsoft.com/office/drawing/2014/main" id="{70D4387F-1581-4388-9C66-F960C0440F8E}"/>
              </a:ext>
            </a:extLst>
          </p:cNvPr>
          <p:cNvCxnSpPr>
            <a:stCxn id="30" idx="3"/>
          </p:cNvCxnSpPr>
          <p:nvPr/>
        </p:nvCxnSpPr>
        <p:spPr>
          <a:xfrm>
            <a:off x="8679867" y="2046608"/>
            <a:ext cx="982816" cy="1453888"/>
          </a:xfrm>
          <a:prstGeom prst="line">
            <a:avLst/>
          </a:prstGeom>
          <a:noFill/>
          <a:ln w="6350" cap="flat" cmpd="sng" algn="ctr">
            <a:solidFill>
              <a:srgbClr val="000000"/>
            </a:solidFill>
            <a:prstDash val="solid"/>
            <a:miter lim="800000"/>
          </a:ln>
          <a:effectLst/>
        </p:spPr>
      </p:cxnSp>
      <p:cxnSp>
        <p:nvCxnSpPr>
          <p:cNvPr id="28" name="Straight Connector 27">
            <a:extLst>
              <a:ext uri="{FF2B5EF4-FFF2-40B4-BE49-F238E27FC236}">
                <a16:creationId xmlns:a16="http://schemas.microsoft.com/office/drawing/2014/main" id="{4A2BF9DD-49E7-4370-BCB0-C06AE2DBFA6C}"/>
              </a:ext>
            </a:extLst>
          </p:cNvPr>
          <p:cNvCxnSpPr>
            <a:stCxn id="15" idx="3"/>
            <a:endCxn id="18" idx="1"/>
          </p:cNvCxnSpPr>
          <p:nvPr/>
        </p:nvCxnSpPr>
        <p:spPr>
          <a:xfrm>
            <a:off x="8679868" y="2945704"/>
            <a:ext cx="982816" cy="554793"/>
          </a:xfrm>
          <a:prstGeom prst="line">
            <a:avLst/>
          </a:prstGeom>
          <a:noFill/>
          <a:ln w="6350" cap="flat" cmpd="sng" algn="ctr">
            <a:solidFill>
              <a:srgbClr val="000000"/>
            </a:solidFill>
            <a:prstDash val="solid"/>
            <a:miter lim="800000"/>
          </a:ln>
          <a:effectLst/>
        </p:spPr>
      </p:cxnSp>
      <p:cxnSp>
        <p:nvCxnSpPr>
          <p:cNvPr id="29" name="Straight Connector 28">
            <a:extLst>
              <a:ext uri="{FF2B5EF4-FFF2-40B4-BE49-F238E27FC236}">
                <a16:creationId xmlns:a16="http://schemas.microsoft.com/office/drawing/2014/main" id="{D770F3EA-E13F-44B5-98CD-D8607A0FDCD2}"/>
              </a:ext>
            </a:extLst>
          </p:cNvPr>
          <p:cNvCxnSpPr>
            <a:stCxn id="16" idx="3"/>
            <a:endCxn id="18" idx="1"/>
          </p:cNvCxnSpPr>
          <p:nvPr/>
        </p:nvCxnSpPr>
        <p:spPr>
          <a:xfrm flipV="1">
            <a:off x="8679868" y="3500496"/>
            <a:ext cx="982816" cy="373972"/>
          </a:xfrm>
          <a:prstGeom prst="line">
            <a:avLst/>
          </a:prstGeom>
          <a:noFill/>
          <a:ln w="6350" cap="flat" cmpd="sng" algn="ctr">
            <a:solidFill>
              <a:srgbClr val="000000"/>
            </a:solidFill>
            <a:prstDash val="solid"/>
            <a:miter lim="800000"/>
          </a:ln>
          <a:effectLst/>
        </p:spPr>
      </p:cxnSp>
      <p:cxnSp>
        <p:nvCxnSpPr>
          <p:cNvPr id="30" name="Straight Connector 29">
            <a:extLst>
              <a:ext uri="{FF2B5EF4-FFF2-40B4-BE49-F238E27FC236}">
                <a16:creationId xmlns:a16="http://schemas.microsoft.com/office/drawing/2014/main" id="{DCEF04C7-8522-4E6D-8DDE-7544F2E2E76E}"/>
              </a:ext>
            </a:extLst>
          </p:cNvPr>
          <p:cNvCxnSpPr/>
          <p:nvPr/>
        </p:nvCxnSpPr>
        <p:spPr>
          <a:xfrm flipV="1">
            <a:off x="8679867" y="3500496"/>
            <a:ext cx="982816" cy="1298886"/>
          </a:xfrm>
          <a:prstGeom prst="line">
            <a:avLst/>
          </a:prstGeom>
          <a:noFill/>
          <a:ln w="6350" cap="flat" cmpd="sng" algn="ctr">
            <a:solidFill>
              <a:srgbClr val="000000"/>
            </a:solidFill>
            <a:prstDash val="solid"/>
            <a:miter lim="800000"/>
          </a:ln>
          <a:effectLst/>
        </p:spPr>
      </p:cxnSp>
      <p:sp>
        <p:nvSpPr>
          <p:cNvPr id="31" name="TextBox 30">
            <a:extLst>
              <a:ext uri="{FF2B5EF4-FFF2-40B4-BE49-F238E27FC236}">
                <a16:creationId xmlns:a16="http://schemas.microsoft.com/office/drawing/2014/main" id="{922A5369-6A92-4299-8A13-9290B8900355}"/>
              </a:ext>
            </a:extLst>
          </p:cNvPr>
          <p:cNvSpPr txBox="1"/>
          <p:nvPr/>
        </p:nvSpPr>
        <p:spPr>
          <a:xfrm>
            <a:off x="3298638" y="5307197"/>
            <a:ext cx="3589840" cy="1200329"/>
          </a:xfrm>
          <a:prstGeom prst="rect">
            <a:avLst/>
          </a:prstGeom>
          <a:noFill/>
          <a:ln>
            <a:noFill/>
          </a:ln>
        </p:spPr>
        <p:txBody>
          <a:bodyPr wrap="square" rtlCol="0">
            <a:spAutoFit/>
          </a:bodyPr>
          <a:lstStyle/>
          <a:p>
            <a:pPr marL="380921" indent="-380921" defTabSz="914415" eaLnBrk="1" fontAlgn="auto" hangingPunct="1">
              <a:spcBef>
                <a:spcPts val="0"/>
              </a:spcBef>
              <a:spcAft>
                <a:spcPts val="0"/>
              </a:spcAft>
              <a:buFont typeface="Arial" charset="0"/>
              <a:buChar char="•"/>
              <a:defRPr/>
            </a:pPr>
            <a:r>
              <a:rPr lang="en-US" sz="1800" kern="0" dirty="0" err="1">
                <a:solidFill>
                  <a:srgbClr val="0B427B"/>
                </a:solidFill>
              </a:rPr>
              <a:t>Etcd</a:t>
            </a:r>
            <a:endParaRPr lang="en-US" sz="1800" kern="0" dirty="0">
              <a:solidFill>
                <a:srgbClr val="0B427B"/>
              </a:solidFill>
            </a:endParaRPr>
          </a:p>
          <a:p>
            <a:pPr marL="380921" indent="-380921" defTabSz="914415" eaLnBrk="1" fontAlgn="auto" hangingPunct="1">
              <a:spcBef>
                <a:spcPts val="0"/>
              </a:spcBef>
              <a:spcAft>
                <a:spcPts val="0"/>
              </a:spcAft>
              <a:buFont typeface="Arial" charset="0"/>
              <a:buChar char="•"/>
              <a:defRPr/>
            </a:pPr>
            <a:r>
              <a:rPr lang="en-US" sz="1800" kern="0" dirty="0">
                <a:solidFill>
                  <a:srgbClr val="0B427B"/>
                </a:solidFill>
              </a:rPr>
              <a:t>API Server</a:t>
            </a:r>
          </a:p>
          <a:p>
            <a:pPr marL="380921" indent="-380921" defTabSz="914415" eaLnBrk="1" fontAlgn="auto" hangingPunct="1">
              <a:spcBef>
                <a:spcPts val="0"/>
              </a:spcBef>
              <a:spcAft>
                <a:spcPts val="0"/>
              </a:spcAft>
              <a:buFont typeface="Arial" charset="0"/>
              <a:buChar char="•"/>
              <a:defRPr/>
            </a:pPr>
            <a:r>
              <a:rPr lang="en-US" sz="1800" kern="0" dirty="0">
                <a:solidFill>
                  <a:srgbClr val="0B427B"/>
                </a:solidFill>
              </a:rPr>
              <a:t>Controller Manager Server</a:t>
            </a:r>
          </a:p>
          <a:p>
            <a:pPr marL="380921" indent="-380921" defTabSz="914415" eaLnBrk="1" fontAlgn="auto" hangingPunct="1">
              <a:spcBef>
                <a:spcPts val="0"/>
              </a:spcBef>
              <a:spcAft>
                <a:spcPts val="0"/>
              </a:spcAft>
              <a:buFont typeface="Arial" charset="0"/>
              <a:buChar char="•"/>
              <a:defRPr/>
            </a:pPr>
            <a:r>
              <a:rPr lang="en-US" sz="1800" kern="0" dirty="0">
                <a:solidFill>
                  <a:srgbClr val="0B427B"/>
                </a:solidFill>
              </a:rPr>
              <a:t>Scheduler</a:t>
            </a:r>
          </a:p>
        </p:txBody>
      </p:sp>
    </p:spTree>
    <p:extLst>
      <p:ext uri="{BB962C8B-B14F-4D97-AF65-F5344CB8AC3E}">
        <p14:creationId xmlns:p14="http://schemas.microsoft.com/office/powerpoint/2010/main" val="63525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 Workloads</a:t>
            </a:r>
          </a:p>
        </p:txBody>
      </p:sp>
      <p:sp>
        <p:nvSpPr>
          <p:cNvPr id="5" name="Content Placeholder 54">
            <a:extLst>
              <a:ext uri="{FF2B5EF4-FFF2-40B4-BE49-F238E27FC236}">
                <a16:creationId xmlns:a16="http://schemas.microsoft.com/office/drawing/2014/main" id="{63D66262-5C65-4984-BEDB-B4C4056F825C}"/>
              </a:ext>
            </a:extLst>
          </p:cNvPr>
          <p:cNvSpPr txBox="1">
            <a:spLocks/>
          </p:cNvSpPr>
          <p:nvPr/>
        </p:nvSpPr>
        <p:spPr bwMode="gray">
          <a:xfrm>
            <a:off x="256032" y="1170433"/>
            <a:ext cx="5674712"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a:t>
            </a:r>
          </a:p>
          <a:p>
            <a:pPr marL="457071" lvl="1" indent="-228535" defTabSz="896684">
              <a:defRPr/>
            </a:pPr>
            <a:r>
              <a:rPr lang="en-US" sz="1800" dirty="0">
                <a:solidFill>
                  <a:srgbClr val="0B427B"/>
                </a:solidFill>
              </a:rPr>
              <a:t>Packaging of an app</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Pod</a:t>
            </a:r>
          </a:p>
          <a:p>
            <a:pPr marL="457071" lvl="1" indent="-228535" defTabSz="896684">
              <a:defRPr/>
            </a:pPr>
            <a:r>
              <a:rPr lang="en-US" sz="1800" dirty="0">
                <a:solidFill>
                  <a:srgbClr val="0B427B"/>
                </a:solidFill>
              </a:rPr>
              <a:t>Unit of deployment</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Service</a:t>
            </a:r>
          </a:p>
          <a:p>
            <a:pPr marL="457071" lvl="1" indent="-228535" defTabSz="896684">
              <a:defRPr/>
            </a:pPr>
            <a:r>
              <a:rPr lang="en-US" sz="1800" dirty="0">
                <a:solidFill>
                  <a:srgbClr val="0B427B"/>
                </a:solidFill>
              </a:rPr>
              <a:t>Fixed endpoint for 1+ pods</a:t>
            </a:r>
          </a:p>
        </p:txBody>
      </p:sp>
      <p:sp>
        <p:nvSpPr>
          <p:cNvPr id="6" name="Rounded Rectangle 85">
            <a:extLst>
              <a:ext uri="{FF2B5EF4-FFF2-40B4-BE49-F238E27FC236}">
                <a16:creationId xmlns:a16="http://schemas.microsoft.com/office/drawing/2014/main" id="{AE89D629-3A2E-4C37-B079-E2C5AA027ADC}"/>
              </a:ext>
            </a:extLst>
          </p:cNvPr>
          <p:cNvSpPr/>
          <p:nvPr/>
        </p:nvSpPr>
        <p:spPr bwMode="auto">
          <a:xfrm>
            <a:off x="6132379" y="1010923"/>
            <a:ext cx="5679870" cy="5368036"/>
          </a:xfrm>
          <a:prstGeom prst="roundRect">
            <a:avLst>
              <a:gd name="adj" fmla="val 6284"/>
            </a:avLst>
          </a:prstGeom>
          <a:solidFill>
            <a:srgbClr val="FFFFFF">
              <a:lumMod val="95000"/>
              <a:alpha val="60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defTabSz="460779" eaLnBrk="1" fontAlgn="auto" hangingPunct="1">
              <a:spcBef>
                <a:spcPts val="0"/>
              </a:spcBef>
              <a:spcAft>
                <a:spcPts val="0"/>
              </a:spcAft>
              <a:defRPr/>
            </a:pPr>
            <a:r>
              <a:rPr lang="en-US" sz="2000" kern="0" dirty="0">
                <a:solidFill>
                  <a:srgbClr val="191919"/>
                </a:solidFill>
                <a:latin typeface="HelvNeue Light for IBM"/>
                <a:cs typeface="Arial" charset="0"/>
              </a:rPr>
              <a:t>Kubernetes</a:t>
            </a:r>
            <a:br>
              <a:rPr lang="en-US" sz="2000" kern="0" dirty="0">
                <a:solidFill>
                  <a:srgbClr val="191919"/>
                </a:solidFill>
                <a:latin typeface="HelvNeue Light for IBM"/>
                <a:cs typeface="Arial" charset="0"/>
              </a:rPr>
            </a:br>
            <a:r>
              <a:rPr lang="en-US" sz="2000" kern="0" dirty="0">
                <a:solidFill>
                  <a:srgbClr val="191919"/>
                </a:solidFill>
                <a:latin typeface="HelvNeue Light for IBM"/>
                <a:cs typeface="Arial" charset="0"/>
              </a:rPr>
              <a:t>components</a:t>
            </a:r>
            <a:endParaRPr lang="en-US" sz="2000" kern="0" dirty="0">
              <a:solidFill>
                <a:srgbClr val="6D6E70"/>
              </a:solidFill>
              <a:latin typeface="HelvNeue Light for IBM"/>
              <a:cs typeface="Arial" charset="0"/>
            </a:endParaRPr>
          </a:p>
        </p:txBody>
      </p:sp>
      <p:sp>
        <p:nvSpPr>
          <p:cNvPr id="9" name="Rounded Rectangle 86">
            <a:extLst>
              <a:ext uri="{FF2B5EF4-FFF2-40B4-BE49-F238E27FC236}">
                <a16:creationId xmlns:a16="http://schemas.microsoft.com/office/drawing/2014/main" id="{B34A1200-F6F8-4541-AC43-2BB8BE253827}"/>
              </a:ext>
            </a:extLst>
          </p:cNvPr>
          <p:cNvSpPr/>
          <p:nvPr/>
        </p:nvSpPr>
        <p:spPr bwMode="auto">
          <a:xfrm>
            <a:off x="8972523" y="2908111"/>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FFFFFF"/>
                </a:solidFill>
                <a:cs typeface="Arial" charset="0"/>
              </a:rPr>
              <a:t>Worker Node 2</a:t>
            </a:r>
          </a:p>
        </p:txBody>
      </p:sp>
      <p:sp>
        <p:nvSpPr>
          <p:cNvPr id="10" name="Rounded Rectangle 87">
            <a:extLst>
              <a:ext uri="{FF2B5EF4-FFF2-40B4-BE49-F238E27FC236}">
                <a16:creationId xmlns:a16="http://schemas.microsoft.com/office/drawing/2014/main" id="{C43DFF78-7FE7-463D-9F5A-D1F310045449}"/>
              </a:ext>
            </a:extLst>
          </p:cNvPr>
          <p:cNvSpPr/>
          <p:nvPr/>
        </p:nvSpPr>
        <p:spPr bwMode="auto">
          <a:xfrm>
            <a:off x="9106918" y="3050009"/>
            <a:ext cx="1178210"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11" name="Rounded Rectangle 88">
            <a:extLst>
              <a:ext uri="{FF2B5EF4-FFF2-40B4-BE49-F238E27FC236}">
                <a16:creationId xmlns:a16="http://schemas.microsoft.com/office/drawing/2014/main" id="{0BE257AC-3CD5-48A1-AF19-97A3B20BCB29}"/>
              </a:ext>
            </a:extLst>
          </p:cNvPr>
          <p:cNvSpPr/>
          <p:nvPr/>
        </p:nvSpPr>
        <p:spPr bwMode="auto">
          <a:xfrm>
            <a:off x="9255442" y="3200382"/>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sp>
        <p:nvSpPr>
          <p:cNvPr id="12" name="Rounded Rectangle 89">
            <a:extLst>
              <a:ext uri="{FF2B5EF4-FFF2-40B4-BE49-F238E27FC236}">
                <a16:creationId xmlns:a16="http://schemas.microsoft.com/office/drawing/2014/main" id="{E8027F3C-B7C4-4D22-8B51-17B245054682}"/>
              </a:ext>
            </a:extLst>
          </p:cNvPr>
          <p:cNvSpPr/>
          <p:nvPr/>
        </p:nvSpPr>
        <p:spPr bwMode="auto">
          <a:xfrm>
            <a:off x="10400697" y="3056783"/>
            <a:ext cx="1178210"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13" name="Rounded Rectangle 90">
            <a:extLst>
              <a:ext uri="{FF2B5EF4-FFF2-40B4-BE49-F238E27FC236}">
                <a16:creationId xmlns:a16="http://schemas.microsoft.com/office/drawing/2014/main" id="{CFEF3E84-1FED-4526-A2F5-B91DF22B159F}"/>
              </a:ext>
            </a:extLst>
          </p:cNvPr>
          <p:cNvSpPr/>
          <p:nvPr/>
        </p:nvSpPr>
        <p:spPr bwMode="auto">
          <a:xfrm>
            <a:off x="10549221" y="3207156"/>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14" name="Rounded Rectangle 91">
            <a:extLst>
              <a:ext uri="{FF2B5EF4-FFF2-40B4-BE49-F238E27FC236}">
                <a16:creationId xmlns:a16="http://schemas.microsoft.com/office/drawing/2014/main" id="{F0B2F773-C357-49E9-9A7E-C286940245F7}"/>
              </a:ext>
            </a:extLst>
          </p:cNvPr>
          <p:cNvSpPr/>
          <p:nvPr/>
        </p:nvSpPr>
        <p:spPr bwMode="auto">
          <a:xfrm>
            <a:off x="6455327" y="2422566"/>
            <a:ext cx="909390" cy="826977"/>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A Service</a:t>
            </a:r>
            <a:endParaRPr lang="en-US" sz="1600" kern="0" dirty="0">
              <a:solidFill>
                <a:srgbClr val="6D6E70"/>
              </a:solidFill>
              <a:latin typeface="HelvNeue Light for IBM"/>
              <a:cs typeface="Arial" charset="0"/>
            </a:endParaRPr>
          </a:p>
        </p:txBody>
      </p:sp>
      <p:sp>
        <p:nvSpPr>
          <p:cNvPr id="15" name="Rounded Rectangle 93">
            <a:extLst>
              <a:ext uri="{FF2B5EF4-FFF2-40B4-BE49-F238E27FC236}">
                <a16:creationId xmlns:a16="http://schemas.microsoft.com/office/drawing/2014/main" id="{4C0FDA50-FA03-4D9F-BE17-69CC5C3C04BE}"/>
              </a:ext>
            </a:extLst>
          </p:cNvPr>
          <p:cNvSpPr/>
          <p:nvPr/>
        </p:nvSpPr>
        <p:spPr bwMode="auto">
          <a:xfrm>
            <a:off x="6218841" y="1153186"/>
            <a:ext cx="1382360" cy="1089933"/>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800" kern="0" dirty="0">
                <a:solidFill>
                  <a:srgbClr val="FFFFFF"/>
                </a:solidFill>
                <a:cs typeface="Arial" charset="0"/>
              </a:rPr>
              <a:t>Master Node</a:t>
            </a:r>
          </a:p>
        </p:txBody>
      </p:sp>
      <p:sp>
        <p:nvSpPr>
          <p:cNvPr id="16" name="Rounded Rectangle 95">
            <a:extLst>
              <a:ext uri="{FF2B5EF4-FFF2-40B4-BE49-F238E27FC236}">
                <a16:creationId xmlns:a16="http://schemas.microsoft.com/office/drawing/2014/main" id="{01014632-D0E6-4DE4-B76D-888D0B31AA33}"/>
              </a:ext>
            </a:extLst>
          </p:cNvPr>
          <p:cNvSpPr/>
          <p:nvPr/>
        </p:nvSpPr>
        <p:spPr bwMode="auto">
          <a:xfrm>
            <a:off x="6460495" y="4170775"/>
            <a:ext cx="909390" cy="826977"/>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B Service</a:t>
            </a:r>
            <a:endParaRPr lang="en-US" sz="1600" kern="0" dirty="0">
              <a:solidFill>
                <a:srgbClr val="6D6E70"/>
              </a:solidFill>
              <a:latin typeface="HelvNeue Light for IBM"/>
              <a:cs typeface="Arial" charset="0"/>
            </a:endParaRPr>
          </a:p>
        </p:txBody>
      </p:sp>
      <p:sp>
        <p:nvSpPr>
          <p:cNvPr id="17" name="Rounded Rectangle 101">
            <a:extLst>
              <a:ext uri="{FF2B5EF4-FFF2-40B4-BE49-F238E27FC236}">
                <a16:creationId xmlns:a16="http://schemas.microsoft.com/office/drawing/2014/main" id="{0515F9A7-3F09-4D63-8FEE-47782E8F5CE4}"/>
              </a:ext>
            </a:extLst>
          </p:cNvPr>
          <p:cNvSpPr/>
          <p:nvPr/>
        </p:nvSpPr>
        <p:spPr bwMode="auto">
          <a:xfrm>
            <a:off x="4916775" y="2422566"/>
            <a:ext cx="909390" cy="826977"/>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A Client</a:t>
            </a:r>
            <a:endParaRPr lang="en-US" sz="1600" kern="0" dirty="0">
              <a:solidFill>
                <a:srgbClr val="6D6E70"/>
              </a:solidFill>
              <a:latin typeface="HelvNeue Light for IBM"/>
              <a:cs typeface="Arial" charset="0"/>
            </a:endParaRPr>
          </a:p>
        </p:txBody>
      </p:sp>
      <p:sp>
        <p:nvSpPr>
          <p:cNvPr id="18" name="Rounded Rectangle 102">
            <a:extLst>
              <a:ext uri="{FF2B5EF4-FFF2-40B4-BE49-F238E27FC236}">
                <a16:creationId xmlns:a16="http://schemas.microsoft.com/office/drawing/2014/main" id="{75D5EF26-9FB2-478D-842B-28C030578DAE}"/>
              </a:ext>
            </a:extLst>
          </p:cNvPr>
          <p:cNvSpPr/>
          <p:nvPr/>
        </p:nvSpPr>
        <p:spPr bwMode="auto">
          <a:xfrm>
            <a:off x="4921943" y="4170775"/>
            <a:ext cx="909390" cy="826977"/>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B Client</a:t>
            </a:r>
            <a:endParaRPr lang="en-US" sz="1600" kern="0" dirty="0">
              <a:solidFill>
                <a:srgbClr val="6D6E70"/>
              </a:solidFill>
              <a:latin typeface="HelvNeue Light for IBM"/>
              <a:cs typeface="Arial" charset="0"/>
            </a:endParaRPr>
          </a:p>
        </p:txBody>
      </p:sp>
      <p:sp>
        <p:nvSpPr>
          <p:cNvPr id="19" name="Rounded Rectangle 103">
            <a:extLst>
              <a:ext uri="{FF2B5EF4-FFF2-40B4-BE49-F238E27FC236}">
                <a16:creationId xmlns:a16="http://schemas.microsoft.com/office/drawing/2014/main" id="{7BC1A4AB-F282-44D7-8384-F4ACDD73D10D}"/>
              </a:ext>
            </a:extLst>
          </p:cNvPr>
          <p:cNvSpPr/>
          <p:nvPr/>
        </p:nvSpPr>
        <p:spPr bwMode="auto">
          <a:xfrm>
            <a:off x="8972523" y="1157705"/>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FFFFFF"/>
                </a:solidFill>
                <a:cs typeface="Arial" charset="0"/>
              </a:rPr>
              <a:t>Worker Node 1</a:t>
            </a:r>
          </a:p>
        </p:txBody>
      </p:sp>
      <p:sp>
        <p:nvSpPr>
          <p:cNvPr id="20" name="Rounded Rectangle 104">
            <a:extLst>
              <a:ext uri="{FF2B5EF4-FFF2-40B4-BE49-F238E27FC236}">
                <a16:creationId xmlns:a16="http://schemas.microsoft.com/office/drawing/2014/main" id="{920C032B-0A6C-4034-AA18-8A902793601B}"/>
              </a:ext>
            </a:extLst>
          </p:cNvPr>
          <p:cNvSpPr/>
          <p:nvPr/>
        </p:nvSpPr>
        <p:spPr bwMode="auto">
          <a:xfrm>
            <a:off x="9106918" y="1299604"/>
            <a:ext cx="1178210"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21" name="Rounded Rectangle 105">
            <a:extLst>
              <a:ext uri="{FF2B5EF4-FFF2-40B4-BE49-F238E27FC236}">
                <a16:creationId xmlns:a16="http://schemas.microsoft.com/office/drawing/2014/main" id="{EBD4F52F-F1D4-4D15-8090-913E156155A6}"/>
              </a:ext>
            </a:extLst>
          </p:cNvPr>
          <p:cNvSpPr/>
          <p:nvPr/>
        </p:nvSpPr>
        <p:spPr bwMode="auto">
          <a:xfrm>
            <a:off x="9255442" y="1449978"/>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22" name="Rounded Rectangle 106">
            <a:extLst>
              <a:ext uri="{FF2B5EF4-FFF2-40B4-BE49-F238E27FC236}">
                <a16:creationId xmlns:a16="http://schemas.microsoft.com/office/drawing/2014/main" id="{C75A4445-F87E-4FE4-B61D-345282D8D589}"/>
              </a:ext>
            </a:extLst>
          </p:cNvPr>
          <p:cNvSpPr/>
          <p:nvPr/>
        </p:nvSpPr>
        <p:spPr bwMode="auto">
          <a:xfrm>
            <a:off x="10400697" y="1306379"/>
            <a:ext cx="1178210"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23" name="Rounded Rectangle 107">
            <a:extLst>
              <a:ext uri="{FF2B5EF4-FFF2-40B4-BE49-F238E27FC236}">
                <a16:creationId xmlns:a16="http://schemas.microsoft.com/office/drawing/2014/main" id="{C03A45D9-5521-43F8-A341-4EBF99F4BDB3}"/>
              </a:ext>
            </a:extLst>
          </p:cNvPr>
          <p:cNvSpPr/>
          <p:nvPr/>
        </p:nvSpPr>
        <p:spPr bwMode="auto">
          <a:xfrm>
            <a:off x="10549221" y="1456752"/>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sp>
        <p:nvSpPr>
          <p:cNvPr id="24" name="Rounded Rectangle 108">
            <a:extLst>
              <a:ext uri="{FF2B5EF4-FFF2-40B4-BE49-F238E27FC236}">
                <a16:creationId xmlns:a16="http://schemas.microsoft.com/office/drawing/2014/main" id="{AD96CB79-5D47-445C-96D5-78443AC109CA}"/>
              </a:ext>
            </a:extLst>
          </p:cNvPr>
          <p:cNvSpPr/>
          <p:nvPr/>
        </p:nvSpPr>
        <p:spPr bwMode="auto">
          <a:xfrm>
            <a:off x="8972523" y="4658516"/>
            <a:ext cx="2764721" cy="1581475"/>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FFFFFF"/>
                </a:solidFill>
                <a:cs typeface="Arial" charset="0"/>
              </a:rPr>
              <a:t>Worker Node 3</a:t>
            </a:r>
          </a:p>
        </p:txBody>
      </p:sp>
      <p:sp>
        <p:nvSpPr>
          <p:cNvPr id="25" name="Rounded Rectangle 109">
            <a:extLst>
              <a:ext uri="{FF2B5EF4-FFF2-40B4-BE49-F238E27FC236}">
                <a16:creationId xmlns:a16="http://schemas.microsoft.com/office/drawing/2014/main" id="{CE27DE26-20BB-4FD0-89FA-32B98230BA6B}"/>
              </a:ext>
            </a:extLst>
          </p:cNvPr>
          <p:cNvSpPr/>
          <p:nvPr/>
        </p:nvSpPr>
        <p:spPr bwMode="auto">
          <a:xfrm>
            <a:off x="9106918" y="4800413"/>
            <a:ext cx="1178210" cy="96968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26" name="Rounded Rectangle 110">
            <a:extLst>
              <a:ext uri="{FF2B5EF4-FFF2-40B4-BE49-F238E27FC236}">
                <a16:creationId xmlns:a16="http://schemas.microsoft.com/office/drawing/2014/main" id="{A7BDCE60-B07B-4B5E-A72E-E3E4EE09A554}"/>
              </a:ext>
            </a:extLst>
          </p:cNvPr>
          <p:cNvSpPr/>
          <p:nvPr/>
        </p:nvSpPr>
        <p:spPr bwMode="auto">
          <a:xfrm>
            <a:off x="9255442" y="4950786"/>
            <a:ext cx="895275" cy="358905"/>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A</a:t>
            </a:r>
            <a:endParaRPr lang="en-US" sz="1600" kern="0" dirty="0">
              <a:solidFill>
                <a:srgbClr val="6D6E70"/>
              </a:solidFill>
              <a:latin typeface="HelvNeue Light for IBM"/>
              <a:cs typeface="Arial" charset="0"/>
            </a:endParaRPr>
          </a:p>
        </p:txBody>
      </p:sp>
      <p:sp>
        <p:nvSpPr>
          <p:cNvPr id="27" name="Rounded Rectangle 111">
            <a:extLst>
              <a:ext uri="{FF2B5EF4-FFF2-40B4-BE49-F238E27FC236}">
                <a16:creationId xmlns:a16="http://schemas.microsoft.com/office/drawing/2014/main" id="{6FA6E663-CECE-4A80-B696-78F750E47352}"/>
              </a:ext>
            </a:extLst>
          </p:cNvPr>
          <p:cNvSpPr/>
          <p:nvPr/>
        </p:nvSpPr>
        <p:spPr bwMode="auto">
          <a:xfrm>
            <a:off x="10400697" y="4807189"/>
            <a:ext cx="1178210" cy="965457"/>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b" anchorCtr="0" compatLnSpc="1">
            <a:prstTxWarp prst="textNoShape">
              <a:avLst/>
            </a:prstTxWarp>
          </a:bodyPr>
          <a:lstStyle/>
          <a:p>
            <a:pPr algn="r" defTabSz="460779" eaLnBrk="1" fontAlgn="auto" hangingPunct="1">
              <a:spcBef>
                <a:spcPts val="0"/>
              </a:spcBef>
              <a:spcAft>
                <a:spcPts val="0"/>
              </a:spcAft>
              <a:defRPr/>
            </a:pPr>
            <a:r>
              <a:rPr lang="en-US" sz="1600" kern="0" dirty="0">
                <a:solidFill>
                  <a:srgbClr val="6D6E70"/>
                </a:solidFill>
                <a:cs typeface="Arial" charset="0"/>
              </a:rPr>
              <a:t>Pod</a:t>
            </a:r>
          </a:p>
        </p:txBody>
      </p:sp>
      <p:sp>
        <p:nvSpPr>
          <p:cNvPr id="28" name="Rounded Rectangle 112">
            <a:extLst>
              <a:ext uri="{FF2B5EF4-FFF2-40B4-BE49-F238E27FC236}">
                <a16:creationId xmlns:a16="http://schemas.microsoft.com/office/drawing/2014/main" id="{7BA93F7C-A820-45ED-A3F0-2A67B2533D5C}"/>
              </a:ext>
            </a:extLst>
          </p:cNvPr>
          <p:cNvSpPr/>
          <p:nvPr/>
        </p:nvSpPr>
        <p:spPr bwMode="auto">
          <a:xfrm>
            <a:off x="10549221" y="4957563"/>
            <a:ext cx="895275" cy="358905"/>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68579" tIns="34290" rIns="68579" bIns="34290" numCol="1" rtlCol="0" anchor="ctr" anchorCtr="0" compatLnSpc="1">
            <a:prstTxWarp prst="textNoShape">
              <a:avLst/>
            </a:prstTxWarp>
          </a:bodyPr>
          <a:lstStyle/>
          <a:p>
            <a:pPr algn="ctr" defTabSz="460779" eaLnBrk="1" fontAlgn="auto" hangingPunct="1">
              <a:spcBef>
                <a:spcPts val="0"/>
              </a:spcBef>
              <a:spcAft>
                <a:spcPts val="0"/>
              </a:spcAft>
              <a:defRPr/>
            </a:pPr>
            <a:r>
              <a:rPr lang="en-US" sz="1600" kern="0" dirty="0">
                <a:solidFill>
                  <a:srgbClr val="191919"/>
                </a:solidFill>
                <a:latin typeface="HelvNeue Light for IBM"/>
                <a:cs typeface="Arial" charset="0"/>
              </a:rPr>
              <a:t>App B</a:t>
            </a:r>
            <a:endParaRPr lang="en-US" sz="1600" kern="0" dirty="0">
              <a:solidFill>
                <a:srgbClr val="6D6E70"/>
              </a:solidFill>
              <a:latin typeface="HelvNeue Light for IBM"/>
              <a:cs typeface="Arial" charset="0"/>
            </a:endParaRPr>
          </a:p>
        </p:txBody>
      </p:sp>
      <p:cxnSp>
        <p:nvCxnSpPr>
          <p:cNvPr id="29" name="Straight Connector 28">
            <a:extLst>
              <a:ext uri="{FF2B5EF4-FFF2-40B4-BE49-F238E27FC236}">
                <a16:creationId xmlns:a16="http://schemas.microsoft.com/office/drawing/2014/main" id="{E67E54F0-F8EE-4C75-BECD-7ED4FEBAAE90}"/>
              </a:ext>
            </a:extLst>
          </p:cNvPr>
          <p:cNvCxnSpPr>
            <a:stCxn id="14" idx="3"/>
            <a:endCxn id="20" idx="1"/>
          </p:cNvCxnSpPr>
          <p:nvPr/>
        </p:nvCxnSpPr>
        <p:spPr bwMode="auto">
          <a:xfrm flipV="1">
            <a:off x="7364717" y="1784448"/>
            <a:ext cx="1742200" cy="1051607"/>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88061D83-2EE0-43D4-8787-476519DCA49C}"/>
              </a:ext>
            </a:extLst>
          </p:cNvPr>
          <p:cNvCxnSpPr>
            <a:stCxn id="14" idx="3"/>
            <a:endCxn id="12" idx="1"/>
          </p:cNvCxnSpPr>
          <p:nvPr/>
        </p:nvCxnSpPr>
        <p:spPr bwMode="auto">
          <a:xfrm>
            <a:off x="7364718" y="2836057"/>
            <a:ext cx="3035979" cy="703455"/>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1" name="Straight Connector 30">
            <a:extLst>
              <a:ext uri="{FF2B5EF4-FFF2-40B4-BE49-F238E27FC236}">
                <a16:creationId xmlns:a16="http://schemas.microsoft.com/office/drawing/2014/main" id="{D058B732-A4E1-421D-829B-EBAB5E89186E}"/>
              </a:ext>
            </a:extLst>
          </p:cNvPr>
          <p:cNvCxnSpPr>
            <a:stCxn id="14" idx="3"/>
            <a:endCxn id="25" idx="1"/>
          </p:cNvCxnSpPr>
          <p:nvPr/>
        </p:nvCxnSpPr>
        <p:spPr bwMode="auto">
          <a:xfrm>
            <a:off x="7364717" y="2836056"/>
            <a:ext cx="1742200" cy="2449201"/>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1F46F0B9-EC5E-4DDA-A770-F3EACF139346}"/>
              </a:ext>
            </a:extLst>
          </p:cNvPr>
          <p:cNvCxnSpPr>
            <a:stCxn id="16" idx="3"/>
            <a:endCxn id="22" idx="1"/>
          </p:cNvCxnSpPr>
          <p:nvPr/>
        </p:nvCxnSpPr>
        <p:spPr bwMode="auto">
          <a:xfrm flipV="1">
            <a:off x="7369885" y="1789108"/>
            <a:ext cx="3030811" cy="2795156"/>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5685B938-00BB-44E3-89FF-7E9BCCA0A1C3}"/>
              </a:ext>
            </a:extLst>
          </p:cNvPr>
          <p:cNvCxnSpPr>
            <a:stCxn id="16" idx="3"/>
            <a:endCxn id="10" idx="1"/>
          </p:cNvCxnSpPr>
          <p:nvPr/>
        </p:nvCxnSpPr>
        <p:spPr bwMode="auto">
          <a:xfrm flipV="1">
            <a:off x="7369886" y="3534853"/>
            <a:ext cx="1737032" cy="1049411"/>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20BAD22E-277C-49C2-8201-E8BA4C93173C}"/>
              </a:ext>
            </a:extLst>
          </p:cNvPr>
          <p:cNvCxnSpPr>
            <a:endCxn id="27" idx="1"/>
          </p:cNvCxnSpPr>
          <p:nvPr/>
        </p:nvCxnSpPr>
        <p:spPr bwMode="auto">
          <a:xfrm>
            <a:off x="7369885" y="4584263"/>
            <a:ext cx="3030811" cy="705654"/>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2BF271E8-1626-4338-8A20-4C9903845D2D}"/>
              </a:ext>
            </a:extLst>
          </p:cNvPr>
          <p:cNvCxnSpPr>
            <a:stCxn id="14" idx="1"/>
            <a:endCxn id="17" idx="3"/>
          </p:cNvCxnSpPr>
          <p:nvPr/>
        </p:nvCxnSpPr>
        <p:spPr bwMode="auto">
          <a:xfrm flipH="1">
            <a:off x="5826165" y="2836054"/>
            <a:ext cx="629163" cy="0"/>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40C15607-90CC-4A26-AB81-AE989698980D}"/>
              </a:ext>
            </a:extLst>
          </p:cNvPr>
          <p:cNvCxnSpPr>
            <a:stCxn id="16" idx="1"/>
            <a:endCxn id="18" idx="3"/>
          </p:cNvCxnSpPr>
          <p:nvPr/>
        </p:nvCxnSpPr>
        <p:spPr bwMode="auto">
          <a:xfrm flipH="1">
            <a:off x="5831334" y="4584263"/>
            <a:ext cx="629161" cy="0"/>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34293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Deployment</a:t>
            </a:r>
          </a:p>
        </p:txBody>
      </p:sp>
      <p:sp>
        <p:nvSpPr>
          <p:cNvPr id="5" name="Content Placeholder 2">
            <a:extLst>
              <a:ext uri="{FF2B5EF4-FFF2-40B4-BE49-F238E27FC236}">
                <a16:creationId xmlns:a16="http://schemas.microsoft.com/office/drawing/2014/main" id="{6B0752D1-6FD7-4A16-94EB-26AC82846A17}"/>
              </a:ext>
            </a:extLst>
          </p:cNvPr>
          <p:cNvSpPr txBox="1">
            <a:spLocks/>
          </p:cNvSpPr>
          <p:nvPr/>
        </p:nvSpPr>
        <p:spPr bwMode="gray">
          <a:xfrm>
            <a:off x="369737" y="1563857"/>
            <a:ext cx="8971440" cy="299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400" dirty="0">
                <a:solidFill>
                  <a:srgbClr val="0B427B"/>
                </a:solidFill>
              </a:rPr>
              <a:t>Deployment</a:t>
            </a:r>
          </a:p>
          <a:p>
            <a:pPr marL="457071" lvl="1" indent="-228535" defTabSz="896684">
              <a:defRPr/>
            </a:pPr>
            <a:r>
              <a:rPr lang="en-US" sz="2000" dirty="0">
                <a:solidFill>
                  <a:srgbClr val="0B427B"/>
                </a:solidFill>
              </a:rPr>
              <a:t>A set of pods to be deployed together, such as an application</a:t>
            </a:r>
          </a:p>
          <a:p>
            <a:pPr marL="228535" indent="-228535" defTabSz="896684">
              <a:defRPr/>
            </a:pPr>
            <a:r>
              <a:rPr lang="en-US" sz="2400" dirty="0" err="1">
                <a:solidFill>
                  <a:srgbClr val="0B427B"/>
                </a:solidFill>
              </a:rPr>
              <a:t>ReplicaSet</a:t>
            </a:r>
            <a:endParaRPr lang="en-US" sz="2400" dirty="0">
              <a:solidFill>
                <a:srgbClr val="0B427B"/>
              </a:solidFill>
            </a:endParaRPr>
          </a:p>
          <a:p>
            <a:pPr marL="457071" lvl="1" indent="-228535" defTabSz="896684">
              <a:defRPr/>
            </a:pPr>
            <a:r>
              <a:rPr lang="en-US" sz="2000" dirty="0">
                <a:solidFill>
                  <a:srgbClr val="0B427B"/>
                </a:solidFill>
              </a:rPr>
              <a:t>Ensures that a specified number of pod replicas are running at any given time</a:t>
            </a:r>
          </a:p>
          <a:p>
            <a:pPr marL="228535" indent="-228535" defTabSz="896684">
              <a:defRPr/>
            </a:pPr>
            <a:endParaRPr lang="en-US" sz="2000" dirty="0">
              <a:solidFill>
                <a:srgbClr val="000000"/>
              </a:solidFill>
            </a:endParaRPr>
          </a:p>
        </p:txBody>
      </p:sp>
      <p:pic>
        <p:nvPicPr>
          <p:cNvPr id="6" name="image49.png" descr="ttps://avatars3.githubusercontent.com/u/13629408?v=3&amp;s=400">
            <a:extLst>
              <a:ext uri="{FF2B5EF4-FFF2-40B4-BE49-F238E27FC236}">
                <a16:creationId xmlns:a16="http://schemas.microsoft.com/office/drawing/2014/main" id="{18C8022D-6D2B-44A7-AA92-24B860580CD4}"/>
              </a:ext>
            </a:extLst>
          </p:cNvPr>
          <p:cNvPicPr>
            <a:picLocks noChangeAspect="1"/>
          </p:cNvPicPr>
          <p:nvPr/>
        </p:nvPicPr>
        <p:blipFill>
          <a:blip r:embed="rId3">
            <a:extLst/>
          </a:blip>
          <a:stretch>
            <a:fillRect/>
          </a:stretch>
        </p:blipFill>
        <p:spPr>
          <a:xfrm>
            <a:off x="9873803" y="1157379"/>
            <a:ext cx="1285874" cy="1285874"/>
          </a:xfrm>
          <a:prstGeom prst="rect">
            <a:avLst/>
          </a:prstGeom>
          <a:ln w="12700">
            <a:miter lim="400000"/>
          </a:ln>
        </p:spPr>
      </p:pic>
      <p:grpSp>
        <p:nvGrpSpPr>
          <p:cNvPr id="7" name="Group 6">
            <a:extLst>
              <a:ext uri="{FF2B5EF4-FFF2-40B4-BE49-F238E27FC236}">
                <a16:creationId xmlns:a16="http://schemas.microsoft.com/office/drawing/2014/main" id="{0DE28565-4FCD-4B7D-B335-67CE6B6A7847}"/>
              </a:ext>
            </a:extLst>
          </p:cNvPr>
          <p:cNvGrpSpPr/>
          <p:nvPr/>
        </p:nvGrpSpPr>
        <p:grpSpPr>
          <a:xfrm>
            <a:off x="963578" y="4165548"/>
            <a:ext cx="6617174" cy="1716857"/>
            <a:chOff x="1536486" y="4719112"/>
            <a:chExt cx="6617174" cy="1716857"/>
          </a:xfrm>
        </p:grpSpPr>
        <p:sp>
          <p:nvSpPr>
            <p:cNvPr id="8" name="Rectangle 7">
              <a:extLst>
                <a:ext uri="{FF2B5EF4-FFF2-40B4-BE49-F238E27FC236}">
                  <a16:creationId xmlns:a16="http://schemas.microsoft.com/office/drawing/2014/main" id="{EE8E3EBD-F246-420B-9E13-EAC44BB2B078}"/>
                </a:ext>
              </a:extLst>
            </p:cNvPr>
            <p:cNvSpPr/>
            <p:nvPr/>
          </p:nvSpPr>
          <p:spPr bwMode="auto">
            <a:xfrm>
              <a:off x="1536486" y="4719112"/>
              <a:ext cx="6617174" cy="1716857"/>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dirty="0">
                  <a:solidFill>
                    <a:srgbClr val="000000"/>
                  </a:solidFill>
                </a:rPr>
                <a:t>Deployment </a:t>
              </a:r>
            </a:p>
          </p:txBody>
        </p:sp>
        <p:grpSp>
          <p:nvGrpSpPr>
            <p:cNvPr id="9" name="Group 8">
              <a:extLst>
                <a:ext uri="{FF2B5EF4-FFF2-40B4-BE49-F238E27FC236}">
                  <a16:creationId xmlns:a16="http://schemas.microsoft.com/office/drawing/2014/main" id="{4016A5EC-5368-406F-9BF4-6F4460BF983B}"/>
                </a:ext>
              </a:extLst>
            </p:cNvPr>
            <p:cNvGrpSpPr/>
            <p:nvPr/>
          </p:nvGrpSpPr>
          <p:grpSpPr>
            <a:xfrm>
              <a:off x="1694007" y="5001892"/>
              <a:ext cx="2443832" cy="1291974"/>
              <a:chOff x="1084407" y="2375922"/>
              <a:chExt cx="2443832" cy="1291974"/>
            </a:xfrm>
          </p:grpSpPr>
          <p:sp>
            <p:nvSpPr>
              <p:cNvPr id="19" name="Rectangle 5">
                <a:extLst>
                  <a:ext uri="{FF2B5EF4-FFF2-40B4-BE49-F238E27FC236}">
                    <a16:creationId xmlns:a16="http://schemas.microsoft.com/office/drawing/2014/main" id="{3EC29BE8-0EB7-4A8B-8916-A55C426892E9}"/>
                  </a:ext>
                </a:extLst>
              </p:cNvPr>
              <p:cNvSpPr/>
              <p:nvPr/>
            </p:nvSpPr>
            <p:spPr bwMode="auto">
              <a:xfrm>
                <a:off x="1084407"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1</a:t>
                </a:r>
              </a:p>
            </p:txBody>
          </p:sp>
          <p:grpSp>
            <p:nvGrpSpPr>
              <p:cNvPr id="20" name="Group 19">
                <a:extLst>
                  <a:ext uri="{FF2B5EF4-FFF2-40B4-BE49-F238E27FC236}">
                    <a16:creationId xmlns:a16="http://schemas.microsoft.com/office/drawing/2014/main" id="{C9309FB7-A949-4AD8-A6BD-CEEE20460626}"/>
                  </a:ext>
                </a:extLst>
              </p:cNvPr>
              <p:cNvGrpSpPr/>
              <p:nvPr/>
            </p:nvGrpSpPr>
            <p:grpSpPr>
              <a:xfrm>
                <a:off x="1781033" y="2740320"/>
                <a:ext cx="1008032" cy="707737"/>
                <a:chOff x="9809806" y="3119231"/>
                <a:chExt cx="1008032" cy="707737"/>
              </a:xfrm>
            </p:grpSpPr>
            <p:sp>
              <p:nvSpPr>
                <p:cNvPr id="21" name="Rounded Rectangle 31">
                  <a:extLst>
                    <a:ext uri="{FF2B5EF4-FFF2-40B4-BE49-F238E27FC236}">
                      <a16:creationId xmlns:a16="http://schemas.microsoft.com/office/drawing/2014/main" id="{1146ADF3-7EFD-4B9A-9892-2C33BF90AAB7}"/>
                    </a:ext>
                  </a:extLst>
                </p:cNvPr>
                <p:cNvSpPr/>
                <p:nvPr/>
              </p:nvSpPr>
              <p:spPr bwMode="auto">
                <a:xfrm>
                  <a:off x="9809806"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22" name="Rectangle 20">
                  <a:extLst>
                    <a:ext uri="{FF2B5EF4-FFF2-40B4-BE49-F238E27FC236}">
                      <a16:creationId xmlns:a16="http://schemas.microsoft.com/office/drawing/2014/main" id="{6E2D93B2-3428-4B20-B389-ADD01918C305}"/>
                    </a:ext>
                  </a:extLst>
                </p:cNvPr>
                <p:cNvSpPr/>
                <p:nvPr/>
              </p:nvSpPr>
              <p:spPr bwMode="auto">
                <a:xfrm>
                  <a:off x="9889857"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svcA</a:t>
                  </a:r>
                  <a:endParaRPr lang="en-US" sz="1200" kern="0" dirty="0">
                    <a:solidFill>
                      <a:srgbClr val="000000"/>
                    </a:solidFill>
                  </a:endParaRPr>
                </a:p>
              </p:txBody>
            </p:sp>
          </p:grpSp>
        </p:grpSp>
        <p:grpSp>
          <p:nvGrpSpPr>
            <p:cNvPr id="10" name="Group 9">
              <a:extLst>
                <a:ext uri="{FF2B5EF4-FFF2-40B4-BE49-F238E27FC236}">
                  <a16:creationId xmlns:a16="http://schemas.microsoft.com/office/drawing/2014/main" id="{0A20AF2C-673F-4559-9025-25ADB0C7E880}"/>
                </a:ext>
              </a:extLst>
            </p:cNvPr>
            <p:cNvGrpSpPr/>
            <p:nvPr/>
          </p:nvGrpSpPr>
          <p:grpSpPr>
            <a:xfrm>
              <a:off x="5553704" y="5001892"/>
              <a:ext cx="2443832" cy="1291974"/>
              <a:chOff x="4467025" y="2375922"/>
              <a:chExt cx="2443832" cy="1291974"/>
            </a:xfrm>
          </p:grpSpPr>
          <p:sp>
            <p:nvSpPr>
              <p:cNvPr id="12" name="Rectangle 27">
                <a:extLst>
                  <a:ext uri="{FF2B5EF4-FFF2-40B4-BE49-F238E27FC236}">
                    <a16:creationId xmlns:a16="http://schemas.microsoft.com/office/drawing/2014/main" id="{DE904459-FDB1-41F0-A1EC-64BE4C39B0B9}"/>
                  </a:ext>
                </a:extLst>
              </p:cNvPr>
              <p:cNvSpPr/>
              <p:nvPr/>
            </p:nvSpPr>
            <p:spPr bwMode="auto">
              <a:xfrm>
                <a:off x="4467025"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2</a:t>
                </a:r>
              </a:p>
            </p:txBody>
          </p:sp>
          <p:grpSp>
            <p:nvGrpSpPr>
              <p:cNvPr id="13" name="Group 12">
                <a:extLst>
                  <a:ext uri="{FF2B5EF4-FFF2-40B4-BE49-F238E27FC236}">
                    <a16:creationId xmlns:a16="http://schemas.microsoft.com/office/drawing/2014/main" id="{F55B6F4E-9B3B-46E1-A203-7CDD1DF379B5}"/>
                  </a:ext>
                </a:extLst>
              </p:cNvPr>
              <p:cNvGrpSpPr/>
              <p:nvPr/>
            </p:nvGrpSpPr>
            <p:grpSpPr>
              <a:xfrm>
                <a:off x="5745129" y="2740320"/>
                <a:ext cx="1008032" cy="707737"/>
                <a:chOff x="9270663" y="3119231"/>
                <a:chExt cx="1008032" cy="707737"/>
              </a:xfrm>
            </p:grpSpPr>
            <p:sp>
              <p:nvSpPr>
                <p:cNvPr id="17" name="Rounded Rectangle 27">
                  <a:extLst>
                    <a:ext uri="{FF2B5EF4-FFF2-40B4-BE49-F238E27FC236}">
                      <a16:creationId xmlns:a16="http://schemas.microsoft.com/office/drawing/2014/main" id="{BF1C0F6B-9004-4466-A5A9-C66A54AB432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18" name="Rectangle 30">
                  <a:extLst>
                    <a:ext uri="{FF2B5EF4-FFF2-40B4-BE49-F238E27FC236}">
                      <a16:creationId xmlns:a16="http://schemas.microsoft.com/office/drawing/2014/main" id="{E40854AB-C64F-45A8-A6B8-38DD49204C18}"/>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svcB</a:t>
                  </a:r>
                  <a:endParaRPr lang="en-US" sz="1200" kern="0" dirty="0">
                    <a:solidFill>
                      <a:srgbClr val="000000"/>
                    </a:solidFill>
                  </a:endParaRPr>
                </a:p>
              </p:txBody>
            </p:sp>
          </p:grpSp>
          <p:grpSp>
            <p:nvGrpSpPr>
              <p:cNvPr id="14" name="Group 13">
                <a:extLst>
                  <a:ext uri="{FF2B5EF4-FFF2-40B4-BE49-F238E27FC236}">
                    <a16:creationId xmlns:a16="http://schemas.microsoft.com/office/drawing/2014/main" id="{2F5247FD-F674-45AE-96F3-235EDE9BA9D0}"/>
                  </a:ext>
                </a:extLst>
              </p:cNvPr>
              <p:cNvGrpSpPr/>
              <p:nvPr/>
            </p:nvGrpSpPr>
            <p:grpSpPr>
              <a:xfrm>
                <a:off x="4624508" y="2740320"/>
                <a:ext cx="1008032" cy="707737"/>
                <a:chOff x="9270663" y="3119231"/>
                <a:chExt cx="1008032" cy="707737"/>
              </a:xfrm>
            </p:grpSpPr>
            <p:sp>
              <p:nvSpPr>
                <p:cNvPr id="15" name="Rounded Rectangle 25">
                  <a:extLst>
                    <a:ext uri="{FF2B5EF4-FFF2-40B4-BE49-F238E27FC236}">
                      <a16:creationId xmlns:a16="http://schemas.microsoft.com/office/drawing/2014/main" id="{5C38AFDA-BF3D-48DA-9A97-C8950B52E64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16" name="Rectangle 33">
                  <a:extLst>
                    <a:ext uri="{FF2B5EF4-FFF2-40B4-BE49-F238E27FC236}">
                      <a16:creationId xmlns:a16="http://schemas.microsoft.com/office/drawing/2014/main" id="{A59C0EB2-FEB5-454A-90DA-2BD3DCAA8CD4}"/>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svcA</a:t>
                  </a:r>
                  <a:endParaRPr lang="en-US" sz="1200" kern="0" dirty="0">
                    <a:solidFill>
                      <a:srgbClr val="000000"/>
                    </a:solidFill>
                  </a:endParaRPr>
                </a:p>
              </p:txBody>
            </p:sp>
          </p:grpSp>
        </p:grpSp>
        <p:sp>
          <p:nvSpPr>
            <p:cNvPr id="11" name="Right Arrow 19">
              <a:extLst>
                <a:ext uri="{FF2B5EF4-FFF2-40B4-BE49-F238E27FC236}">
                  <a16:creationId xmlns:a16="http://schemas.microsoft.com/office/drawing/2014/main" id="{BDAFAFE9-E0F8-4AA5-A333-06520192E72E}"/>
                </a:ext>
              </a:extLst>
            </p:cNvPr>
            <p:cNvSpPr/>
            <p:nvPr/>
          </p:nvSpPr>
          <p:spPr bwMode="auto">
            <a:xfrm>
              <a:off x="4295322" y="5228409"/>
              <a:ext cx="1145793" cy="838938"/>
            </a:xfrm>
            <a:prstGeom prst="rightArrow">
              <a:avLst>
                <a:gd name="adj1" fmla="val 55589"/>
                <a:gd name="adj2" fmla="val 50000"/>
              </a:avLst>
            </a:prstGeom>
            <a:solidFill>
              <a:srgbClr val="FF0000"/>
            </a:solid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b="1" kern="0" dirty="0">
                  <a:solidFill>
                    <a:srgbClr val="000000"/>
                  </a:solidFill>
                </a:rPr>
                <a:t>rolling update</a:t>
              </a:r>
            </a:p>
          </p:txBody>
        </p:sp>
      </p:grpSp>
      <p:grpSp>
        <p:nvGrpSpPr>
          <p:cNvPr id="23" name="Group 22">
            <a:extLst>
              <a:ext uri="{FF2B5EF4-FFF2-40B4-BE49-F238E27FC236}">
                <a16:creationId xmlns:a16="http://schemas.microsoft.com/office/drawing/2014/main" id="{67DE1C33-1B55-4E4D-812F-CA0B29925F92}"/>
              </a:ext>
            </a:extLst>
          </p:cNvPr>
          <p:cNvGrpSpPr/>
          <p:nvPr/>
        </p:nvGrpSpPr>
        <p:grpSpPr>
          <a:xfrm>
            <a:off x="9413401" y="2771561"/>
            <a:ext cx="2132397" cy="3483650"/>
            <a:chOff x="9036666" y="1437832"/>
            <a:chExt cx="2132396" cy="3483650"/>
          </a:xfrm>
        </p:grpSpPr>
        <p:sp>
          <p:nvSpPr>
            <p:cNvPr id="24" name="Rectangle 23">
              <a:extLst>
                <a:ext uri="{FF2B5EF4-FFF2-40B4-BE49-F238E27FC236}">
                  <a16:creationId xmlns:a16="http://schemas.microsoft.com/office/drawing/2014/main" id="{7E6E887E-9327-42C9-A369-D2136B343C3A}"/>
                </a:ext>
              </a:extLst>
            </p:cNvPr>
            <p:cNvSpPr/>
            <p:nvPr/>
          </p:nvSpPr>
          <p:spPr bwMode="auto">
            <a:xfrm>
              <a:off x="9036666" y="1437832"/>
              <a:ext cx="2130503" cy="695676"/>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a:solidFill>
                    <a:srgbClr val="000000"/>
                  </a:solidFill>
                </a:rPr>
                <a:t>Deployment </a:t>
              </a:r>
            </a:p>
          </p:txBody>
        </p:sp>
        <p:sp>
          <p:nvSpPr>
            <p:cNvPr id="25" name="Rectangle 5">
              <a:extLst>
                <a:ext uri="{FF2B5EF4-FFF2-40B4-BE49-F238E27FC236}">
                  <a16:creationId xmlns:a16="http://schemas.microsoft.com/office/drawing/2014/main" id="{4762B679-06DD-423A-AAB7-677776877EB0}"/>
                </a:ext>
              </a:extLst>
            </p:cNvPr>
            <p:cNvSpPr/>
            <p:nvPr/>
          </p:nvSpPr>
          <p:spPr bwMode="auto">
            <a:xfrm>
              <a:off x="9036666" y="2831819"/>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1</a:t>
              </a:r>
            </a:p>
          </p:txBody>
        </p:sp>
        <p:sp>
          <p:nvSpPr>
            <p:cNvPr id="26" name="Rectangle 5">
              <a:extLst>
                <a:ext uri="{FF2B5EF4-FFF2-40B4-BE49-F238E27FC236}">
                  <a16:creationId xmlns:a16="http://schemas.microsoft.com/office/drawing/2014/main" id="{2DA586DC-FCFD-438C-9CE6-6B3AFC8E8DD5}"/>
                </a:ext>
              </a:extLst>
            </p:cNvPr>
            <p:cNvSpPr/>
            <p:nvPr/>
          </p:nvSpPr>
          <p:spPr bwMode="auto">
            <a:xfrm>
              <a:off x="9036666" y="4225806"/>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2</a:t>
              </a:r>
            </a:p>
          </p:txBody>
        </p:sp>
        <p:sp>
          <p:nvSpPr>
            <p:cNvPr id="27" name="Arc 26">
              <a:extLst>
                <a:ext uri="{FF2B5EF4-FFF2-40B4-BE49-F238E27FC236}">
                  <a16:creationId xmlns:a16="http://schemas.microsoft.com/office/drawing/2014/main" id="{17E3EC02-EE05-4162-8886-2EDE543B50E8}"/>
                </a:ext>
              </a:extLst>
            </p:cNvPr>
            <p:cNvSpPr/>
            <p:nvPr/>
          </p:nvSpPr>
          <p:spPr bwMode="auto">
            <a:xfrm>
              <a:off x="10110651" y="3467262"/>
              <a:ext cx="737860" cy="819150"/>
            </a:xfrm>
            <a:prstGeom prst="arc">
              <a:avLst>
                <a:gd name="adj1" fmla="val 17950175"/>
                <a:gd name="adj2" fmla="val 3653187"/>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algn="r" defTabSz="614373" eaLnBrk="1" fontAlgn="auto" hangingPunct="1">
                <a:spcBef>
                  <a:spcPts val="0"/>
                </a:spcBef>
                <a:spcAft>
                  <a:spcPts val="0"/>
                </a:spcAft>
                <a:defRPr/>
              </a:pPr>
              <a:r>
                <a:rPr lang="en-US" sz="1200" kern="0" dirty="0">
                  <a:solidFill>
                    <a:srgbClr val="000000"/>
                  </a:solidFill>
                </a:rPr>
                <a:t>rollout</a:t>
              </a:r>
            </a:p>
          </p:txBody>
        </p:sp>
        <p:sp>
          <p:nvSpPr>
            <p:cNvPr id="28" name="Arc 27">
              <a:extLst>
                <a:ext uri="{FF2B5EF4-FFF2-40B4-BE49-F238E27FC236}">
                  <a16:creationId xmlns:a16="http://schemas.microsoft.com/office/drawing/2014/main" id="{5C8092DA-7DA7-44EB-9A2C-E59ED3333146}"/>
                </a:ext>
              </a:extLst>
            </p:cNvPr>
            <p:cNvSpPr/>
            <p:nvPr/>
          </p:nvSpPr>
          <p:spPr bwMode="auto">
            <a:xfrm>
              <a:off x="9364057" y="3467263"/>
              <a:ext cx="737860" cy="819149"/>
            </a:xfrm>
            <a:prstGeom prst="arc">
              <a:avLst>
                <a:gd name="adj1" fmla="val 7165740"/>
                <a:gd name="adj2" fmla="val 14560680"/>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defTabSz="614373" eaLnBrk="1" fontAlgn="auto" hangingPunct="1">
                <a:spcBef>
                  <a:spcPts val="0"/>
                </a:spcBef>
                <a:spcAft>
                  <a:spcPts val="0"/>
                </a:spcAft>
                <a:defRPr/>
              </a:pPr>
              <a:r>
                <a:rPr lang="en-US" sz="1200" kern="0" dirty="0">
                  <a:solidFill>
                    <a:srgbClr val="000000"/>
                  </a:solidFill>
                </a:rPr>
                <a:t>rollback</a:t>
              </a:r>
            </a:p>
          </p:txBody>
        </p:sp>
        <p:cxnSp>
          <p:nvCxnSpPr>
            <p:cNvPr id="29" name="Straight Arrow Connector 28">
              <a:extLst>
                <a:ext uri="{FF2B5EF4-FFF2-40B4-BE49-F238E27FC236}">
                  <a16:creationId xmlns:a16="http://schemas.microsoft.com/office/drawing/2014/main" id="{10E8B486-918B-478F-9C8B-81F9ECD40CE7}"/>
                </a:ext>
              </a:extLst>
            </p:cNvPr>
            <p:cNvCxnSpPr/>
            <p:nvPr/>
          </p:nvCxnSpPr>
          <p:spPr bwMode="auto">
            <a:xfrm>
              <a:off x="10101918" y="2133508"/>
              <a:ext cx="946" cy="698311"/>
            </a:xfrm>
            <a:prstGeom prst="straightConnector1">
              <a:avLst/>
            </a:prstGeom>
            <a:solidFill>
              <a:srgbClr val="FDFDFD"/>
            </a:solidFill>
            <a:ln w="158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30" name="TextBox 29">
              <a:extLst>
                <a:ext uri="{FF2B5EF4-FFF2-40B4-BE49-F238E27FC236}">
                  <a16:creationId xmlns:a16="http://schemas.microsoft.com/office/drawing/2014/main" id="{A078DFCF-55EA-47F2-A4B1-044EF7C48F23}"/>
                </a:ext>
              </a:extLst>
            </p:cNvPr>
            <p:cNvSpPr txBox="1"/>
            <p:nvPr/>
          </p:nvSpPr>
          <p:spPr>
            <a:xfrm>
              <a:off x="10140004" y="2344164"/>
              <a:ext cx="937846" cy="276999"/>
            </a:xfrm>
            <a:prstGeom prst="rect">
              <a:avLst/>
            </a:prstGeom>
            <a:noFill/>
          </p:spPr>
          <p:txBody>
            <a:bodyPr wrap="square" rtlCol="0">
              <a:spAutoFit/>
            </a:bodyPr>
            <a:lstStyle/>
            <a:p>
              <a:pPr defTabSz="914415" eaLnBrk="1" fontAlgn="auto" hangingPunct="1">
                <a:spcBef>
                  <a:spcPts val="0"/>
                </a:spcBef>
                <a:spcAft>
                  <a:spcPts val="0"/>
                </a:spcAft>
                <a:defRPr/>
              </a:pPr>
              <a:r>
                <a:rPr lang="en-US" sz="1200" kern="0" dirty="0">
                  <a:solidFill>
                    <a:srgbClr val="000000"/>
                  </a:solidFill>
                </a:rPr>
                <a:t>create</a:t>
              </a:r>
            </a:p>
          </p:txBody>
        </p:sp>
      </p:grpSp>
    </p:spTree>
    <p:extLst>
      <p:ext uri="{BB962C8B-B14F-4D97-AF65-F5344CB8AC3E}">
        <p14:creationId xmlns:p14="http://schemas.microsoft.com/office/powerpoint/2010/main" val="2230515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a:t>
            </a:r>
            <a:r>
              <a:rPr lang="en-US" dirty="0" err="1"/>
              <a:t>Autoscaling</a:t>
            </a:r>
            <a:endParaRPr lang="en-US" dirty="0"/>
          </a:p>
        </p:txBody>
      </p:sp>
      <p:sp>
        <p:nvSpPr>
          <p:cNvPr id="31" name="Content Placeholder 2">
            <a:extLst>
              <a:ext uri="{FF2B5EF4-FFF2-40B4-BE49-F238E27FC236}">
                <a16:creationId xmlns:a16="http://schemas.microsoft.com/office/drawing/2014/main" id="{0E3F9CE5-18BD-4DA2-9B89-07B0BC0485CA}"/>
              </a:ext>
            </a:extLst>
          </p:cNvPr>
          <p:cNvSpPr txBox="1">
            <a:spLocks/>
          </p:cNvSpPr>
          <p:nvPr/>
        </p:nvSpPr>
        <p:spPr bwMode="gray">
          <a:xfrm>
            <a:off x="256034" y="1165722"/>
            <a:ext cx="5487041"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Horizontal Pod </a:t>
            </a:r>
            <a:r>
              <a:rPr lang="en-US" sz="2000" dirty="0" err="1">
                <a:solidFill>
                  <a:srgbClr val="0B427B"/>
                </a:solidFill>
              </a:rPr>
              <a:t>Autoscaling</a:t>
            </a:r>
            <a:r>
              <a:rPr lang="en-US" sz="2000" dirty="0">
                <a:solidFill>
                  <a:srgbClr val="0B427B"/>
                </a:solidFill>
              </a:rPr>
              <a:t> (HPA)</a:t>
            </a:r>
          </a:p>
          <a:p>
            <a:pPr marL="457071" lvl="1" indent="-228535" defTabSz="896684">
              <a:defRPr/>
            </a:pPr>
            <a:endParaRPr lang="en-US" sz="1800" dirty="0">
              <a:solidFill>
                <a:srgbClr val="0B427B"/>
              </a:solidFill>
            </a:endParaRPr>
          </a:p>
          <a:p>
            <a:pPr marL="0" indent="0" defTabSz="896684">
              <a:buNone/>
              <a:defRPr/>
            </a:pP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kubectl</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autoscale</a:t>
            </a:r>
            <a:r>
              <a:rPr lang="en-US" sz="2000" dirty="0">
                <a:solidFill>
                  <a:srgbClr val="000000"/>
                </a:solidFill>
                <a:latin typeface="Courier" charset="0"/>
                <a:ea typeface="Courier" charset="0"/>
                <a:cs typeface="Courier" charset="0"/>
              </a:rPr>
              <a:t> deployment </a:t>
            </a:r>
            <a:r>
              <a:rPr lang="en-US" sz="2000" i="1" dirty="0">
                <a:solidFill>
                  <a:srgbClr val="000000"/>
                </a:solidFill>
                <a:latin typeface="Courier" charset="0"/>
                <a:ea typeface="Courier" charset="0"/>
                <a:cs typeface="Courier" charset="0"/>
              </a:rPr>
              <a:t>&lt;deployment-name&gt;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cpu</a:t>
            </a:r>
            <a:r>
              <a:rPr lang="en-US" sz="2000" dirty="0">
                <a:solidFill>
                  <a:srgbClr val="000000"/>
                </a:solidFill>
                <a:latin typeface="Courier" charset="0"/>
                <a:ea typeface="Courier" charset="0"/>
                <a:cs typeface="Courier" charset="0"/>
              </a:rPr>
              <a:t>-percent=50</a:t>
            </a:r>
            <a:br>
              <a:rPr lang="en-US" sz="2000" dirty="0">
                <a:solidFill>
                  <a:srgbClr val="000000"/>
                </a:solidFill>
                <a:latin typeface="Courier" charset="0"/>
                <a:ea typeface="Courier" charset="0"/>
                <a:cs typeface="Courier" charset="0"/>
              </a:rPr>
            </a:br>
            <a:r>
              <a:rPr lang="en-US" sz="2000" dirty="0">
                <a:solidFill>
                  <a:srgbClr val="000000"/>
                </a:solidFill>
                <a:latin typeface="Courier" charset="0"/>
                <a:ea typeface="Courier" charset="0"/>
                <a:cs typeface="Courier" charset="0"/>
              </a:rPr>
              <a:t>  --min=1 --max=10 deployment ”</a:t>
            </a:r>
            <a:r>
              <a:rPr lang="en-US" sz="2000" i="1" dirty="0">
                <a:solidFill>
                  <a:srgbClr val="000000"/>
                </a:solidFill>
                <a:latin typeface="Courier" charset="0"/>
                <a:ea typeface="Courier" charset="0"/>
                <a:cs typeface="Courier" charset="0"/>
              </a:rPr>
              <a:t>&lt;</a:t>
            </a:r>
            <a:r>
              <a:rPr lang="en-US" sz="2000" i="1" dirty="0" err="1">
                <a:solidFill>
                  <a:srgbClr val="000000"/>
                </a:solidFill>
                <a:latin typeface="Courier" charset="0"/>
                <a:ea typeface="Courier" charset="0"/>
                <a:cs typeface="Courier" charset="0"/>
              </a:rPr>
              <a:t>hpa</a:t>
            </a:r>
            <a:r>
              <a:rPr lang="en-US" sz="2000" i="1" dirty="0">
                <a:solidFill>
                  <a:srgbClr val="000000"/>
                </a:solidFill>
                <a:latin typeface="Courier" charset="0"/>
                <a:ea typeface="Courier" charset="0"/>
                <a:cs typeface="Courier" charset="0"/>
              </a:rPr>
              <a:t>-name&gt;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autoscaled</a:t>
            </a:r>
            <a:endParaRPr lang="en-US" sz="1800" dirty="0">
              <a:solidFill>
                <a:srgbClr val="0B427B"/>
              </a:solidFill>
            </a:endParaRPr>
          </a:p>
          <a:p>
            <a:pPr marL="228535" indent="-228535" defTabSz="896684">
              <a:defRPr/>
            </a:pPr>
            <a:endParaRPr lang="en-US" sz="20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453" y="1227622"/>
            <a:ext cx="6045340" cy="5451933"/>
          </a:xfrm>
          <a:prstGeom prst="rect">
            <a:avLst/>
          </a:prstGeom>
        </p:spPr>
      </p:pic>
    </p:spTree>
    <p:extLst>
      <p:ext uri="{BB962C8B-B14F-4D97-AF65-F5344CB8AC3E}">
        <p14:creationId xmlns:p14="http://schemas.microsoft.com/office/powerpoint/2010/main" val="3305926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F0C35B-99BD-4772-8175-B837FCD40A68}"/>
              </a:ext>
            </a:extLst>
          </p:cNvPr>
          <p:cNvGraphicFramePr>
            <a:graphicFrameLocks noChangeAspect="1"/>
          </p:cNvGraphicFramePr>
          <p:nvPr>
            <p:extLst>
              <p:ext uri="{D42A27DB-BD31-4B8C-83A1-F6EECF244321}">
                <p14:modId xmlns:p14="http://schemas.microsoft.com/office/powerpoint/2010/main" val="3145001846"/>
              </p:ext>
            </p:extLst>
          </p:nvPr>
        </p:nvGraphicFramePr>
        <p:xfrm>
          <a:off x="2960117" y="1706786"/>
          <a:ext cx="615136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4628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a:t>Common Kubernetes </a:t>
            </a:r>
            <a:r>
              <a:rPr lang="en-US" dirty="0"/>
              <a:t>Commands</a:t>
            </a:r>
          </a:p>
        </p:txBody>
      </p:sp>
      <p:sp>
        <p:nvSpPr>
          <p:cNvPr id="32" name="Content Placeholder 2">
            <a:extLst>
              <a:ext uri="{FF2B5EF4-FFF2-40B4-BE49-F238E27FC236}">
                <a16:creationId xmlns:a16="http://schemas.microsoft.com/office/drawing/2014/main" id="{18D17A52-1DD6-451C-AA17-5EE5EC9CD25E}"/>
              </a:ext>
            </a:extLst>
          </p:cNvPr>
          <p:cNvSpPr txBox="1">
            <a:spLocks/>
          </p:cNvSpPr>
          <p:nvPr/>
        </p:nvSpPr>
        <p:spPr bwMode="gray">
          <a:xfrm>
            <a:off x="256032" y="1170433"/>
            <a:ext cx="5674712"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spcBef>
                <a:spcPts val="0"/>
              </a:spcBef>
              <a:defRPr/>
            </a:pPr>
            <a:r>
              <a:rPr lang="en-US" sz="1800" dirty="0">
                <a:solidFill>
                  <a:srgbClr val="0B427B"/>
                </a:solidFill>
              </a:rPr>
              <a:t>Get the state of your cluster</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cluster-info </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Get all the nodes of your cluster</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nodes -o wide</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Get info about the pods of your cluster</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pods -o wide</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Get info about the replication controllers of your cluster</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a:t>
            </a:r>
            <a:r>
              <a:rPr lang="en-US" sz="2000" dirty="0" err="1">
                <a:solidFill>
                  <a:srgbClr val="0B427B"/>
                </a:solidFill>
                <a:latin typeface="Courier" charset="0"/>
                <a:ea typeface="Courier" charset="0"/>
                <a:cs typeface="Courier" charset="0"/>
              </a:rPr>
              <a:t>rc</a:t>
            </a:r>
            <a:r>
              <a:rPr lang="en-US" sz="2000" dirty="0">
                <a:solidFill>
                  <a:srgbClr val="0B427B"/>
                </a:solidFill>
                <a:latin typeface="Courier" charset="0"/>
                <a:ea typeface="Courier" charset="0"/>
                <a:cs typeface="Courier" charset="0"/>
              </a:rPr>
              <a:t> -o wide</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Get info about the services of your cluster</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services</a:t>
            </a:r>
          </a:p>
          <a:p>
            <a:pPr marL="228535" indent="-228535" defTabSz="896684">
              <a:defRPr/>
            </a:pPr>
            <a:endParaRPr lang="en-US" sz="2000" dirty="0">
              <a:solidFill>
                <a:srgbClr val="000000"/>
              </a:solidFill>
            </a:endParaRPr>
          </a:p>
        </p:txBody>
      </p:sp>
      <p:sp>
        <p:nvSpPr>
          <p:cNvPr id="33" name="Content Placeholder 3">
            <a:extLst>
              <a:ext uri="{FF2B5EF4-FFF2-40B4-BE49-F238E27FC236}">
                <a16:creationId xmlns:a16="http://schemas.microsoft.com/office/drawing/2014/main" id="{73374576-52FC-44A9-BEE1-F13DC9389598}"/>
              </a:ext>
            </a:extLst>
          </p:cNvPr>
          <p:cNvSpPr txBox="1">
            <a:spLocks/>
          </p:cNvSpPr>
          <p:nvPr/>
        </p:nvSpPr>
        <p:spPr bwMode="gray">
          <a:xfrm>
            <a:off x="6174056" y="1170433"/>
            <a:ext cx="5674712"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spcBef>
                <a:spcPts val="0"/>
              </a:spcBef>
              <a:defRPr/>
            </a:pPr>
            <a:r>
              <a:rPr lang="en-US" sz="1800" dirty="0">
                <a:solidFill>
                  <a:srgbClr val="0B427B"/>
                </a:solidFill>
              </a:rPr>
              <a:t>Get full config info about a Service </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service NAME_OF_SERVICE -o </a:t>
            </a:r>
            <a:r>
              <a:rPr lang="en-US" sz="2000" dirty="0" err="1">
                <a:solidFill>
                  <a:srgbClr val="0B427B"/>
                </a:solidFill>
                <a:latin typeface="Courier" charset="0"/>
                <a:ea typeface="Courier" charset="0"/>
                <a:cs typeface="Courier" charset="0"/>
              </a:rPr>
              <a:t>json</a:t>
            </a:r>
            <a:endParaRPr lang="en-US" sz="2000" dirty="0">
              <a:solidFill>
                <a:srgbClr val="0B427B"/>
              </a:solidFill>
              <a:latin typeface="Courier" charset="0"/>
              <a:ea typeface="Courier" charset="0"/>
              <a:cs typeface="Courier" charset="0"/>
            </a:endParaRP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Get the IP of a Pod</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get pod NAME_OF_POD -template={{.</a:t>
            </a:r>
            <a:r>
              <a:rPr lang="en-US" sz="2000" dirty="0" err="1">
                <a:solidFill>
                  <a:srgbClr val="0B427B"/>
                </a:solidFill>
                <a:latin typeface="Courier" charset="0"/>
                <a:ea typeface="Courier" charset="0"/>
                <a:cs typeface="Courier" charset="0"/>
              </a:rPr>
              <a:t>status.podIP</a:t>
            </a:r>
            <a:r>
              <a:rPr lang="en-US" sz="2000" dirty="0">
                <a:solidFill>
                  <a:srgbClr val="0B427B"/>
                </a:solidFill>
                <a:latin typeface="Courier" charset="0"/>
                <a:ea typeface="Courier" charset="0"/>
                <a:cs typeface="Courier" charset="0"/>
              </a:rPr>
              <a:t>}}</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Delete a Pod</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delete pod NAME</a:t>
            </a:r>
          </a:p>
          <a:p>
            <a:pPr marL="831707" lvl="2" indent="0" defTabSz="896684">
              <a:spcBef>
                <a:spcPts val="0"/>
              </a:spcBef>
              <a:buNone/>
              <a:defRPr/>
            </a:pPr>
            <a:endParaRPr lang="en-US" sz="1800" dirty="0">
              <a:solidFill>
                <a:srgbClr val="0B427B"/>
              </a:solidFill>
            </a:endParaRPr>
          </a:p>
          <a:p>
            <a:pPr marL="228535" indent="-228535" defTabSz="896684">
              <a:spcBef>
                <a:spcPts val="0"/>
              </a:spcBef>
              <a:defRPr/>
            </a:pPr>
            <a:r>
              <a:rPr lang="en-US" sz="1800" dirty="0">
                <a:solidFill>
                  <a:srgbClr val="0B427B"/>
                </a:solidFill>
              </a:rPr>
              <a:t>Delete a Service</a:t>
            </a:r>
          </a:p>
          <a:p>
            <a:pPr marL="374636" indent="0" defTabSz="896684">
              <a:spcBef>
                <a:spcPts val="0"/>
              </a:spcBef>
              <a:buNone/>
              <a:defRPr/>
            </a:pPr>
            <a:r>
              <a:rPr lang="en-US" sz="2000" dirty="0">
                <a:solidFill>
                  <a:srgbClr val="0B427B"/>
                </a:solidFill>
                <a:latin typeface="Courier" charset="0"/>
                <a:ea typeface="Courier" charset="0"/>
                <a:cs typeface="Courier" charset="0"/>
              </a:rPr>
              <a:t>$ </a:t>
            </a:r>
            <a:r>
              <a:rPr lang="en-US" sz="2000" dirty="0" err="1">
                <a:solidFill>
                  <a:srgbClr val="0B427B"/>
                </a:solidFill>
                <a:latin typeface="Courier" charset="0"/>
                <a:ea typeface="Courier" charset="0"/>
                <a:cs typeface="Courier" charset="0"/>
              </a:rPr>
              <a:t>kubectl</a:t>
            </a:r>
            <a:r>
              <a:rPr lang="en-US" sz="2000" dirty="0">
                <a:solidFill>
                  <a:srgbClr val="0B427B"/>
                </a:solidFill>
                <a:latin typeface="Courier" charset="0"/>
                <a:ea typeface="Courier" charset="0"/>
                <a:cs typeface="Courier" charset="0"/>
              </a:rPr>
              <a:t> delete service NAME_OF_SERVICE</a:t>
            </a:r>
            <a:r>
              <a:rPr lang="en-US" sz="2199" dirty="0">
                <a:solidFill>
                  <a:srgbClr val="0B427B"/>
                </a:solidFill>
              </a:rPr>
              <a:t> </a:t>
            </a:r>
          </a:p>
          <a:p>
            <a:pPr marL="228535" indent="-228535" defTabSz="896684">
              <a:defRPr/>
            </a:pPr>
            <a:endParaRPr lang="en-US" sz="2000" dirty="0">
              <a:solidFill>
                <a:srgbClr val="000000"/>
              </a:solidFill>
            </a:endParaRPr>
          </a:p>
        </p:txBody>
      </p:sp>
    </p:spTree>
    <p:extLst>
      <p:ext uri="{BB962C8B-B14F-4D97-AF65-F5344CB8AC3E}">
        <p14:creationId xmlns:p14="http://schemas.microsoft.com/office/powerpoint/2010/main" val="1558779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Helm &amp; Helm Chart</a:t>
            </a:r>
          </a:p>
        </p:txBody>
      </p:sp>
      <p:sp>
        <p:nvSpPr>
          <p:cNvPr id="32" name="Content Placeholder 2">
            <a:extLst>
              <a:ext uri="{FF2B5EF4-FFF2-40B4-BE49-F238E27FC236}">
                <a16:creationId xmlns:a16="http://schemas.microsoft.com/office/drawing/2014/main" id="{D26E0F2B-F4B3-4D06-A04E-886B75758401}"/>
              </a:ext>
            </a:extLst>
          </p:cNvPr>
          <p:cNvSpPr txBox="1">
            <a:spLocks/>
          </p:cNvSpPr>
          <p:nvPr/>
        </p:nvSpPr>
        <p:spPr bwMode="gray">
          <a:xfrm>
            <a:off x="364188" y="1716330"/>
            <a:ext cx="8160382" cy="2698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sym typeface="Helvetica Light"/>
              </a:rPr>
              <a:t>Helm</a:t>
            </a:r>
          </a:p>
          <a:p>
            <a:pPr marL="457071" lvl="1" indent="-228535" defTabSz="896684">
              <a:defRPr/>
            </a:pPr>
            <a:r>
              <a:rPr lang="en-US" sz="1800" dirty="0">
                <a:solidFill>
                  <a:srgbClr val="0B427B"/>
                </a:solidFill>
                <a:sym typeface="Helvetica Light"/>
              </a:rPr>
              <a:t>Package manager for Kubernetes</a:t>
            </a:r>
          </a:p>
          <a:p>
            <a:pPr marL="457071" lvl="1" indent="-228535" defTabSz="896684">
              <a:defRPr/>
            </a:pPr>
            <a:r>
              <a:rPr lang="en-US" sz="1800" dirty="0">
                <a:solidFill>
                  <a:srgbClr val="0B427B"/>
                </a:solidFill>
                <a:sym typeface="Helvetica Light"/>
              </a:rPr>
              <a:t>Used to manage Kubernetes applications</a:t>
            </a:r>
          </a:p>
          <a:p>
            <a:pPr lvl="0">
              <a:defRPr/>
            </a:pPr>
            <a:r>
              <a:rPr lang="en-US" sz="2000" dirty="0">
                <a:solidFill>
                  <a:srgbClr val="0B427B"/>
                </a:solidFill>
                <a:sym typeface="Helvetica Light"/>
              </a:rPr>
              <a:t>Helm Chart</a:t>
            </a:r>
          </a:p>
          <a:p>
            <a:pPr lvl="1">
              <a:defRPr/>
            </a:pPr>
            <a:r>
              <a:rPr lang="en-US" sz="1800" dirty="0">
                <a:solidFill>
                  <a:srgbClr val="0B427B"/>
                </a:solidFill>
                <a:sym typeface="Helvetica Light"/>
              </a:rPr>
              <a:t>Used to define, install, and upgrade complex Kubernetes applications</a:t>
            </a:r>
          </a:p>
          <a:p>
            <a:pPr lvl="1">
              <a:defRPr/>
            </a:pPr>
            <a:r>
              <a:rPr lang="en-US" sz="1800" dirty="0">
                <a:solidFill>
                  <a:srgbClr val="0B427B"/>
                </a:solidFill>
                <a:sym typeface="Helvetica Light"/>
              </a:rPr>
              <a:t>Easy to create, version, share and publish</a:t>
            </a:r>
          </a:p>
          <a:p>
            <a:pPr lvl="1">
              <a:defRPr/>
            </a:pPr>
            <a:r>
              <a:rPr lang="en-US" sz="1800" dirty="0">
                <a:solidFill>
                  <a:srgbClr val="0B427B"/>
                </a:solidFill>
                <a:sym typeface="Helvetica Light"/>
              </a:rPr>
              <a:t>Expressed in “Yet Another Markup Language” (YAML) files</a:t>
            </a:r>
          </a:p>
          <a:p>
            <a:pPr marL="228535" indent="-228535" defTabSz="896684">
              <a:defRPr/>
            </a:pPr>
            <a:endParaRPr lang="en-US" sz="2000" dirty="0">
              <a:solidFill>
                <a:srgbClr val="000000"/>
              </a:solidFill>
            </a:endParaRPr>
          </a:p>
        </p:txBody>
      </p:sp>
      <p:pic>
        <p:nvPicPr>
          <p:cNvPr id="2" name="Picture 1">
            <a:extLst>
              <a:ext uri="{FF2B5EF4-FFF2-40B4-BE49-F238E27FC236}">
                <a16:creationId xmlns:a16="http://schemas.microsoft.com/office/drawing/2014/main" id="{4D9E7BAF-878D-4613-8558-8DD9A57BF4F7}"/>
              </a:ext>
            </a:extLst>
          </p:cNvPr>
          <p:cNvPicPr>
            <a:picLocks noChangeAspect="1"/>
          </p:cNvPicPr>
          <p:nvPr/>
        </p:nvPicPr>
        <p:blipFill>
          <a:blip r:embed="rId3"/>
          <a:stretch>
            <a:fillRect/>
          </a:stretch>
        </p:blipFill>
        <p:spPr>
          <a:xfrm>
            <a:off x="9178068" y="1396181"/>
            <a:ext cx="2237184" cy="2319498"/>
          </a:xfrm>
          <a:prstGeom prst="rect">
            <a:avLst/>
          </a:prstGeom>
        </p:spPr>
      </p:pic>
    </p:spTree>
    <p:extLst>
      <p:ext uri="{BB962C8B-B14F-4D97-AF65-F5344CB8AC3E}">
        <p14:creationId xmlns:p14="http://schemas.microsoft.com/office/powerpoint/2010/main" val="300164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97B75C-40B1-B440-91DD-18E39D4B454F}"/>
              </a:ext>
            </a:extLst>
          </p:cNvPr>
          <p:cNvSpPr>
            <a:spLocks noGrp="1"/>
          </p:cNvSpPr>
          <p:nvPr>
            <p:ph type="title"/>
          </p:nvPr>
        </p:nvSpPr>
        <p:spPr/>
        <p:txBody>
          <a:bodyPr/>
          <a:lstStyle/>
          <a:p>
            <a:r>
              <a:rPr lang="en-US" dirty="0"/>
              <a:t>Kubernetes in the IBM Cloud</a:t>
            </a:r>
          </a:p>
        </p:txBody>
      </p:sp>
    </p:spTree>
    <p:extLst>
      <p:ext uri="{BB962C8B-B14F-4D97-AF65-F5344CB8AC3E}">
        <p14:creationId xmlns:p14="http://schemas.microsoft.com/office/powerpoint/2010/main" val="409388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858376-C42B-C640-9C28-76C06CC510C5}"/>
              </a:ext>
            </a:extLst>
          </p:cNvPr>
          <p:cNvSpPr>
            <a:spLocks noGrp="1"/>
          </p:cNvSpPr>
          <p:nvPr>
            <p:ph sz="half" idx="1"/>
          </p:nvPr>
        </p:nvSpPr>
        <p:spPr/>
        <p:txBody>
          <a:bodyPr/>
          <a:lstStyle/>
          <a:p>
            <a:pPr marL="0" indent="0" algn="ctr">
              <a:buNone/>
            </a:pPr>
            <a:r>
              <a:rPr lang="en-US" b="1" u="sng" dirty="0"/>
              <a:t>IBM Cloud (Public)</a:t>
            </a:r>
          </a:p>
          <a:p>
            <a:r>
              <a:rPr lang="en-US" dirty="0"/>
              <a:t>IBM Kubernetes Container Service available as a fully managed service, as well as private Docker registry</a:t>
            </a:r>
          </a:p>
          <a:p>
            <a:r>
              <a:rPr lang="en-US" dirty="0"/>
              <a:t>Pods and Containers can leverage other IBM Cloud services, such as Watson AI, the Watson Data Platform, and many others</a:t>
            </a:r>
          </a:p>
          <a:p>
            <a:r>
              <a:rPr lang="en-US" dirty="0"/>
              <a:t>Pods and Containers can access your services either on-</a:t>
            </a:r>
            <a:r>
              <a:rPr lang="en-US" dirty="0" err="1"/>
              <a:t>prem</a:t>
            </a:r>
            <a:r>
              <a:rPr lang="en-US" dirty="0"/>
              <a:t> or from other cloud providers through secure means</a:t>
            </a:r>
          </a:p>
          <a:p>
            <a:r>
              <a:rPr lang="en-US" dirty="0"/>
              <a:t>Full DevOps services available to help manage application development</a:t>
            </a:r>
          </a:p>
        </p:txBody>
      </p:sp>
      <p:sp>
        <p:nvSpPr>
          <p:cNvPr id="7" name="Text Placeholder 6">
            <a:extLst>
              <a:ext uri="{FF2B5EF4-FFF2-40B4-BE49-F238E27FC236}">
                <a16:creationId xmlns:a16="http://schemas.microsoft.com/office/drawing/2014/main" id="{CC808346-19D5-F845-89F9-996C32306223}"/>
              </a:ext>
            </a:extLst>
          </p:cNvPr>
          <p:cNvSpPr>
            <a:spLocks noGrp="1"/>
          </p:cNvSpPr>
          <p:nvPr>
            <p:ph type="body" sz="quarter" idx="10"/>
          </p:nvPr>
        </p:nvSpPr>
        <p:spPr/>
        <p:txBody>
          <a:bodyPr/>
          <a:lstStyle/>
          <a:p>
            <a:r>
              <a:rPr lang="en-US" dirty="0"/>
              <a:t>Kubernetes in the IBM Cloud</a:t>
            </a:r>
          </a:p>
        </p:txBody>
      </p:sp>
      <p:sp>
        <p:nvSpPr>
          <p:cNvPr id="9" name="Content Placeholder 8">
            <a:extLst>
              <a:ext uri="{FF2B5EF4-FFF2-40B4-BE49-F238E27FC236}">
                <a16:creationId xmlns:a16="http://schemas.microsoft.com/office/drawing/2014/main" id="{4D8795EF-94CF-B144-8770-B11D3D93E565}"/>
              </a:ext>
            </a:extLst>
          </p:cNvPr>
          <p:cNvSpPr>
            <a:spLocks noGrp="1"/>
          </p:cNvSpPr>
          <p:nvPr>
            <p:ph sz="half" idx="13"/>
          </p:nvPr>
        </p:nvSpPr>
        <p:spPr/>
        <p:txBody>
          <a:bodyPr/>
          <a:lstStyle/>
          <a:p>
            <a:pPr marL="0" indent="0" algn="ctr">
              <a:buNone/>
            </a:pPr>
            <a:r>
              <a:rPr lang="en-US" b="1" u="sng" dirty="0"/>
              <a:t>IBM Cloud Private</a:t>
            </a:r>
          </a:p>
          <a:p>
            <a:r>
              <a:rPr lang="en-US" dirty="0"/>
              <a:t>An operational Kubernetes-focused development and production version of IBM Cloud for deployment in your on-</a:t>
            </a:r>
            <a:r>
              <a:rPr lang="en-US" dirty="0" err="1"/>
              <a:t>prem</a:t>
            </a:r>
            <a:r>
              <a:rPr lang="en-US" dirty="0"/>
              <a:t> or cloud environment</a:t>
            </a:r>
          </a:p>
          <a:p>
            <a:r>
              <a:rPr lang="en-US" dirty="0"/>
              <a:t>Enterprise-quality management, scalability, security, and resiliency features to support your Kubernetes Cluster deployment  </a:t>
            </a:r>
          </a:p>
          <a:p>
            <a:r>
              <a:rPr lang="en-US" dirty="0"/>
              <a:t>Built-in access to enterprise services such as analytics, middleware, data storage, and data science</a:t>
            </a:r>
          </a:p>
          <a:p>
            <a:r>
              <a:rPr lang="en-US" dirty="0"/>
              <a:t>Access and integrate to your other on-</a:t>
            </a:r>
            <a:r>
              <a:rPr lang="en-US" dirty="0" err="1"/>
              <a:t>prem</a:t>
            </a:r>
            <a:r>
              <a:rPr lang="en-US" dirty="0"/>
              <a:t> and/or cloud services</a:t>
            </a:r>
          </a:p>
          <a:p>
            <a:endParaRPr lang="en-US" dirty="0"/>
          </a:p>
        </p:txBody>
      </p:sp>
      <p:sp>
        <p:nvSpPr>
          <p:cNvPr id="8" name="Text Placeholder 7">
            <a:extLst>
              <a:ext uri="{FF2B5EF4-FFF2-40B4-BE49-F238E27FC236}">
                <a16:creationId xmlns:a16="http://schemas.microsoft.com/office/drawing/2014/main" id="{E48429F7-8F7C-414F-AD4C-5D04A12558C3}"/>
              </a:ext>
            </a:extLst>
          </p:cNvPr>
          <p:cNvSpPr>
            <a:spLocks noGrp="1"/>
          </p:cNvSpPr>
          <p:nvPr>
            <p:ph type="body" sz="quarter" idx="11"/>
          </p:nvPr>
        </p:nvSpPr>
        <p:spPr/>
        <p:txBody>
          <a:bodyPr/>
          <a:lstStyle/>
          <a:p>
            <a:r>
              <a:rPr lang="en-US" dirty="0"/>
              <a:t>Two Primary options</a:t>
            </a:r>
          </a:p>
        </p:txBody>
      </p:sp>
    </p:spTree>
    <p:extLst>
      <p:ext uri="{BB962C8B-B14F-4D97-AF65-F5344CB8AC3E}">
        <p14:creationId xmlns:p14="http://schemas.microsoft.com/office/powerpoint/2010/main" val="3943198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C96748-A203-4B42-A18F-DFF128971C02}"/>
              </a:ext>
            </a:extLst>
          </p:cNvPr>
          <p:cNvSpPr>
            <a:spLocks noGrp="1"/>
          </p:cNvSpPr>
          <p:nvPr>
            <p:ph type="body" sz="quarter" idx="10"/>
          </p:nvPr>
        </p:nvSpPr>
        <p:spPr/>
        <p:txBody>
          <a:bodyPr/>
          <a:lstStyle/>
          <a:p>
            <a:r>
              <a:rPr lang="en-US" dirty="0"/>
              <a:t>IBM Cloud Private Options</a:t>
            </a:r>
          </a:p>
        </p:txBody>
      </p:sp>
      <p:pic>
        <p:nvPicPr>
          <p:cNvPr id="7" name="Picture 6">
            <a:extLst>
              <a:ext uri="{FF2B5EF4-FFF2-40B4-BE49-F238E27FC236}">
                <a16:creationId xmlns:a16="http://schemas.microsoft.com/office/drawing/2014/main" id="{25414EC8-6536-2644-956C-CDFCECBFCC6C}"/>
              </a:ext>
            </a:extLst>
          </p:cNvPr>
          <p:cNvPicPr>
            <a:picLocks noChangeAspect="1"/>
          </p:cNvPicPr>
          <p:nvPr/>
        </p:nvPicPr>
        <p:blipFill>
          <a:blip r:embed="rId3"/>
          <a:stretch>
            <a:fillRect/>
          </a:stretch>
        </p:blipFill>
        <p:spPr>
          <a:xfrm>
            <a:off x="1" y="965455"/>
            <a:ext cx="12188825" cy="5466921"/>
          </a:xfrm>
          <a:prstGeom prst="rect">
            <a:avLst/>
          </a:prstGeom>
        </p:spPr>
      </p:pic>
    </p:spTree>
    <p:extLst>
      <p:ext uri="{BB962C8B-B14F-4D97-AF65-F5344CB8AC3E}">
        <p14:creationId xmlns:p14="http://schemas.microsoft.com/office/powerpoint/2010/main" val="361875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lstStyle/>
          <a:p>
            <a:r>
              <a:rPr lang="en-US" dirty="0"/>
              <a:t>Conclusion</a:t>
            </a:r>
          </a:p>
        </p:txBody>
      </p:sp>
    </p:spTree>
    <p:extLst>
      <p:ext uri="{BB962C8B-B14F-4D97-AF65-F5344CB8AC3E}">
        <p14:creationId xmlns:p14="http://schemas.microsoft.com/office/powerpoint/2010/main" val="122863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Conclusion</a:t>
            </a:r>
          </a:p>
        </p:txBody>
      </p:sp>
      <p:sp>
        <p:nvSpPr>
          <p:cNvPr id="5" name="Content Placeholder 6">
            <a:extLst>
              <a:ext uri="{FF2B5EF4-FFF2-40B4-BE49-F238E27FC236}">
                <a16:creationId xmlns:a16="http://schemas.microsoft.com/office/drawing/2014/main" id="{B833CBB4-14F1-48B8-98A4-A5B26B61D93D}"/>
              </a:ext>
            </a:extLst>
          </p:cNvPr>
          <p:cNvSpPr txBox="1">
            <a:spLocks/>
          </p:cNvSpPr>
          <p:nvPr/>
        </p:nvSpPr>
        <p:spPr bwMode="gray">
          <a:xfrm>
            <a:off x="256032" y="1165722"/>
            <a:ext cx="6208268" cy="289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399" dirty="0">
                <a:solidFill>
                  <a:srgbClr val="0B427B"/>
                </a:solidFill>
              </a:rPr>
              <a:t>Why containers?</a:t>
            </a:r>
          </a:p>
          <a:p>
            <a:pPr marL="228535" indent="-228535" defTabSz="896684">
              <a:defRPr/>
            </a:pPr>
            <a:r>
              <a:rPr lang="en-US" sz="2399" dirty="0">
                <a:solidFill>
                  <a:srgbClr val="0B427B"/>
                </a:solidFill>
              </a:rPr>
              <a:t>Docker containers</a:t>
            </a:r>
          </a:p>
          <a:p>
            <a:pPr marL="228535" indent="-228535" defTabSz="896684">
              <a:defRPr/>
            </a:pPr>
            <a:r>
              <a:rPr lang="en-US" sz="2399" dirty="0">
                <a:solidFill>
                  <a:srgbClr val="0B427B"/>
                </a:solidFill>
              </a:rPr>
              <a:t>Container orchestration</a:t>
            </a:r>
          </a:p>
          <a:p>
            <a:pPr marL="228535" indent="-228535" defTabSz="896684">
              <a:defRPr/>
            </a:pPr>
            <a:r>
              <a:rPr lang="en-US" sz="2399" dirty="0">
                <a:solidFill>
                  <a:srgbClr val="0B427B"/>
                </a:solidFill>
              </a:rPr>
              <a:t>Kubernetes</a:t>
            </a:r>
          </a:p>
          <a:p>
            <a:pPr marL="228535" indent="-228535" defTabSz="896684">
              <a:defRPr/>
            </a:pPr>
            <a:r>
              <a:rPr lang="en-US" sz="2399" dirty="0">
                <a:solidFill>
                  <a:srgbClr val="0B427B"/>
                </a:solidFill>
              </a:rPr>
              <a:t>Kubernetes in the IBM Cloud</a:t>
            </a:r>
          </a:p>
          <a:p>
            <a:pPr marL="228535" indent="-228535" defTabSz="896684">
              <a:defRPr/>
            </a:pPr>
            <a:endParaRPr lang="en-US" sz="2000" dirty="0">
              <a:solidFill>
                <a:srgbClr val="000000"/>
              </a:solidFill>
            </a:endParaRPr>
          </a:p>
        </p:txBody>
      </p:sp>
    </p:spTree>
    <p:extLst>
      <p:ext uri="{BB962C8B-B14F-4D97-AF65-F5344CB8AC3E}">
        <p14:creationId xmlns:p14="http://schemas.microsoft.com/office/powerpoint/2010/main" val="1511997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Resources</a:t>
            </a:r>
          </a:p>
        </p:txBody>
      </p:sp>
      <p:sp>
        <p:nvSpPr>
          <p:cNvPr id="4" name="Content Placeholder 10">
            <a:extLst>
              <a:ext uri="{FF2B5EF4-FFF2-40B4-BE49-F238E27FC236}">
                <a16:creationId xmlns:a16="http://schemas.microsoft.com/office/drawing/2014/main" id="{A5F3CEE0-13A5-4096-BC92-D89FC672E8B1}"/>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Docker tutorial</a:t>
            </a:r>
          </a:p>
          <a:p>
            <a:pPr marL="457071" lvl="1" indent="-228535" defTabSz="896684">
              <a:defRPr/>
            </a:pPr>
            <a:r>
              <a:rPr lang="en-US" sz="1800" dirty="0">
                <a:solidFill>
                  <a:srgbClr val="000000"/>
                </a:solidFill>
                <a:hlinkClick r:id="rId3"/>
              </a:rPr>
              <a:t>https://docs.docker.com/get-started/</a:t>
            </a:r>
            <a:endParaRPr lang="en-US" sz="1800" dirty="0">
              <a:solidFill>
                <a:srgbClr val="000000"/>
              </a:solidFill>
            </a:endParaRPr>
          </a:p>
          <a:p>
            <a:pPr marL="228535" indent="-228535" defTabSz="896684">
              <a:defRPr/>
            </a:pPr>
            <a:r>
              <a:rPr lang="en-US" sz="2000" dirty="0">
                <a:solidFill>
                  <a:srgbClr val="0B427B"/>
                </a:solidFill>
              </a:rPr>
              <a:t>Kubernetes tutorial</a:t>
            </a:r>
          </a:p>
          <a:p>
            <a:pPr marL="457071" lvl="1" indent="-228535" defTabSz="896684">
              <a:defRPr/>
            </a:pPr>
            <a:r>
              <a:rPr lang="en-US" sz="1800" dirty="0">
                <a:solidFill>
                  <a:srgbClr val="000000"/>
                </a:solidFill>
                <a:hlinkClick r:id="rId4"/>
              </a:rPr>
              <a:t>https://kubernetes.io/docs/tutorials/kubernetes-basics/</a:t>
            </a:r>
            <a:endParaRPr lang="en-US" sz="1800" dirty="0">
              <a:solidFill>
                <a:srgbClr val="000000"/>
              </a:solidFill>
            </a:endParaRPr>
          </a:p>
          <a:p>
            <a:pPr marL="228535" indent="-228535" defTabSz="896684">
              <a:defRPr/>
            </a:pPr>
            <a:r>
              <a:rPr lang="en-US" sz="2000" dirty="0">
                <a:solidFill>
                  <a:srgbClr val="0B427B"/>
                </a:solidFill>
              </a:rPr>
              <a:t>The Evolution of Linux Containers and Their Future</a:t>
            </a:r>
          </a:p>
          <a:p>
            <a:pPr marL="457071" lvl="1" indent="-228535" defTabSz="896684">
              <a:defRPr/>
            </a:pPr>
            <a:r>
              <a:rPr lang="en-US" sz="1800" dirty="0">
                <a:solidFill>
                  <a:srgbClr val="000000"/>
                </a:solidFill>
                <a:hlinkClick r:id="rId5"/>
              </a:rPr>
              <a:t>https://dzone.com/articles/evolution-of-linux-containers-future</a:t>
            </a:r>
            <a:endParaRPr lang="en-US" sz="1800" dirty="0">
              <a:solidFill>
                <a:srgbClr val="000000"/>
              </a:solidFill>
            </a:endParaRPr>
          </a:p>
          <a:p>
            <a:pPr marL="228535" indent="-228535" defTabSz="896684">
              <a:defRPr/>
            </a:pPr>
            <a:r>
              <a:rPr lang="en-US" sz="2000" dirty="0">
                <a:solidFill>
                  <a:srgbClr val="0B427B"/>
                </a:solidFill>
              </a:rPr>
              <a:t>Introduction to container orchestration</a:t>
            </a:r>
          </a:p>
          <a:p>
            <a:pPr marL="457071" lvl="1" indent="-228535" defTabSz="896684">
              <a:defRPr/>
            </a:pPr>
            <a:r>
              <a:rPr lang="en-US" sz="1800" dirty="0">
                <a:solidFill>
                  <a:srgbClr val="000000"/>
                </a:solidFill>
                <a:hlinkClick r:id="rId6"/>
              </a:rPr>
              <a:t>https://www.exoscale.ch/syslog/2016/07/26/container-orch/</a:t>
            </a:r>
            <a:endParaRPr lang="en-US" sz="1800" dirty="0">
              <a:solidFill>
                <a:srgbClr val="000000"/>
              </a:solidFill>
            </a:endParaRPr>
          </a:p>
          <a:p>
            <a:pPr marL="228535" indent="-228535" defTabSz="896684">
              <a:defRPr/>
            </a:pPr>
            <a:r>
              <a:rPr lang="en-US" sz="2000" dirty="0">
                <a:solidFill>
                  <a:srgbClr val="0B427B"/>
                </a:solidFill>
              </a:rPr>
              <a:t> TNS Research: The Present State of Container Orchestration</a:t>
            </a:r>
          </a:p>
          <a:p>
            <a:pPr marL="457071" lvl="1" indent="-228535" defTabSz="896684">
              <a:defRPr/>
            </a:pPr>
            <a:r>
              <a:rPr lang="en-US" sz="1800" dirty="0">
                <a:solidFill>
                  <a:srgbClr val="000000"/>
                </a:solidFill>
                <a:hlinkClick r:id="rId7"/>
              </a:rPr>
              <a:t>https://thenewstack.io/tns-research-present-state-container-orchestration/</a:t>
            </a:r>
            <a:endParaRPr lang="en-US" sz="1800" dirty="0">
              <a:solidFill>
                <a:srgbClr val="000000"/>
              </a:solidFill>
            </a:endParaRPr>
          </a:p>
          <a:p>
            <a:pPr marL="228535" indent="-228535" defTabSz="896684">
              <a:defRPr/>
            </a:pPr>
            <a:r>
              <a:rPr lang="en-US" sz="2000" dirty="0">
                <a:solidFill>
                  <a:srgbClr val="0B427B"/>
                </a:solidFill>
              </a:rPr>
              <a:t>Large-scale cluster management at Google with Borg</a:t>
            </a:r>
          </a:p>
          <a:p>
            <a:pPr marL="457071" lvl="1" indent="-228535" defTabSz="896684">
              <a:defRPr/>
            </a:pPr>
            <a:r>
              <a:rPr lang="en-US" sz="1800" dirty="0">
                <a:solidFill>
                  <a:srgbClr val="000000"/>
                </a:solidFill>
                <a:hlinkClick r:id="rId8"/>
              </a:rPr>
              <a:t>https://research.google.com/pubs/pub43438.html</a:t>
            </a:r>
            <a:endParaRPr lang="en-US" sz="1800" dirty="0">
              <a:solidFill>
                <a:srgbClr val="000000"/>
              </a:solidFill>
            </a:endParaRPr>
          </a:p>
          <a:p>
            <a:pPr marL="228535" indent="-228535" defTabSz="896684">
              <a:defRPr/>
            </a:pPr>
            <a:endParaRPr lang="en-US" sz="2000" dirty="0">
              <a:solidFill>
                <a:srgbClr val="000000"/>
              </a:solidFill>
            </a:endParaRPr>
          </a:p>
        </p:txBody>
      </p:sp>
    </p:spTree>
    <p:extLst>
      <p:ext uri="{BB962C8B-B14F-4D97-AF65-F5344CB8AC3E}">
        <p14:creationId xmlns:p14="http://schemas.microsoft.com/office/powerpoint/2010/main" val="320044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16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Deployment</a:t>
            </a:r>
          </a:p>
        </p:txBody>
      </p:sp>
      <p:sp>
        <p:nvSpPr>
          <p:cNvPr id="5" name="Content Placeholder 2">
            <a:extLst>
              <a:ext uri="{FF2B5EF4-FFF2-40B4-BE49-F238E27FC236}">
                <a16:creationId xmlns:a16="http://schemas.microsoft.com/office/drawing/2014/main" id="{6B0752D1-6FD7-4A16-94EB-26AC82846A17}"/>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Deployment</a:t>
            </a:r>
          </a:p>
          <a:p>
            <a:pPr marL="457071" lvl="1" indent="-228535" defTabSz="896684">
              <a:defRPr/>
            </a:pPr>
            <a:r>
              <a:rPr lang="en-US" sz="1800" dirty="0">
                <a:solidFill>
                  <a:srgbClr val="0B427B"/>
                </a:solidFill>
              </a:rPr>
              <a:t>A set of pods to be deployed together, such as an application</a:t>
            </a:r>
          </a:p>
          <a:p>
            <a:pPr marL="457071" lvl="1" indent="-228535" defTabSz="896684">
              <a:defRPr/>
            </a:pPr>
            <a:r>
              <a:rPr lang="en-US" sz="1800" dirty="0">
                <a:solidFill>
                  <a:srgbClr val="0B427B"/>
                </a:solidFill>
              </a:rPr>
              <a:t>Declarative: Revising a Deployment creates a </a:t>
            </a:r>
            <a:r>
              <a:rPr lang="en-US" sz="1800" dirty="0" err="1">
                <a:solidFill>
                  <a:srgbClr val="0B427B"/>
                </a:solidFill>
              </a:rPr>
              <a:t>ReplicaSet</a:t>
            </a:r>
            <a:r>
              <a:rPr lang="en-US" sz="1800" dirty="0">
                <a:solidFill>
                  <a:srgbClr val="0B427B"/>
                </a:solidFill>
              </a:rPr>
              <a:t> describing the desired state</a:t>
            </a:r>
          </a:p>
          <a:p>
            <a:pPr marL="457071" lvl="1" indent="-228535" defTabSz="896684">
              <a:defRPr/>
            </a:pPr>
            <a:r>
              <a:rPr lang="en-US" sz="1800" dirty="0">
                <a:solidFill>
                  <a:srgbClr val="0B427B"/>
                </a:solidFill>
              </a:rPr>
              <a:t>Rollout: Deployment controller changes the actual state to the desired state at a controlled rate</a:t>
            </a:r>
          </a:p>
          <a:p>
            <a:pPr marL="457071" lvl="1" indent="-228535" defTabSz="896684">
              <a:defRPr/>
            </a:pPr>
            <a:r>
              <a:rPr lang="en-US" sz="1800" dirty="0">
                <a:solidFill>
                  <a:srgbClr val="0B427B"/>
                </a:solidFill>
              </a:rPr>
              <a:t>Rollback: Each Deployment revision can be rolled back</a:t>
            </a:r>
          </a:p>
          <a:p>
            <a:pPr marL="457071" lvl="1" indent="-228535" defTabSz="896684">
              <a:defRPr/>
            </a:pPr>
            <a:r>
              <a:rPr lang="en-US" sz="1800" dirty="0">
                <a:solidFill>
                  <a:srgbClr val="0B427B"/>
                </a:solidFill>
              </a:rPr>
              <a:t>Scale and </a:t>
            </a:r>
            <a:r>
              <a:rPr lang="en-US" sz="1800" dirty="0" err="1">
                <a:solidFill>
                  <a:srgbClr val="0B427B"/>
                </a:solidFill>
              </a:rPr>
              <a:t>autoscale</a:t>
            </a:r>
            <a:r>
              <a:rPr lang="en-US" sz="1800" dirty="0">
                <a:solidFill>
                  <a:srgbClr val="0B427B"/>
                </a:solidFill>
              </a:rPr>
              <a:t>: A Deployment can be scaled</a:t>
            </a:r>
          </a:p>
          <a:p>
            <a:pPr marL="228535" indent="-228535" defTabSz="896684">
              <a:defRPr/>
            </a:pPr>
            <a:r>
              <a:rPr lang="en-US" sz="2000" dirty="0" err="1">
                <a:solidFill>
                  <a:srgbClr val="0B427B"/>
                </a:solidFill>
              </a:rPr>
              <a:t>ReplicaSet</a:t>
            </a:r>
            <a:endParaRPr lang="en-US" sz="2000" dirty="0">
              <a:solidFill>
                <a:srgbClr val="0B427B"/>
              </a:solidFill>
            </a:endParaRPr>
          </a:p>
          <a:p>
            <a:pPr marL="457071" lvl="1" indent="-228535" defTabSz="896684">
              <a:defRPr/>
            </a:pPr>
            <a:r>
              <a:rPr lang="en-US" sz="1800" dirty="0">
                <a:solidFill>
                  <a:srgbClr val="0B427B"/>
                </a:solidFill>
              </a:rPr>
              <a:t>The next-generation </a:t>
            </a:r>
            <a:r>
              <a:rPr lang="en-US" sz="1800" dirty="0" err="1">
                <a:solidFill>
                  <a:srgbClr val="0B427B"/>
                </a:solidFill>
              </a:rPr>
              <a:t>ReplicationController</a:t>
            </a:r>
            <a:endParaRPr lang="en-US" sz="1800" dirty="0">
              <a:solidFill>
                <a:srgbClr val="0B427B"/>
              </a:solidFill>
            </a:endParaRPr>
          </a:p>
          <a:p>
            <a:pPr marL="457071" lvl="1" indent="-228535" defTabSz="896684">
              <a:defRPr/>
            </a:pPr>
            <a:r>
              <a:rPr lang="en-US" sz="1800" dirty="0">
                <a:solidFill>
                  <a:srgbClr val="0B427B"/>
                </a:solidFill>
              </a:rPr>
              <a:t>A set of pod templates that describe a set of pod replicas</a:t>
            </a:r>
          </a:p>
          <a:p>
            <a:pPr marL="457071" lvl="1" indent="-228535" defTabSz="896684">
              <a:defRPr/>
            </a:pPr>
            <a:r>
              <a:rPr lang="en-US" sz="1800" dirty="0">
                <a:solidFill>
                  <a:srgbClr val="0B427B"/>
                </a:solidFill>
              </a:rPr>
              <a:t>Uses a template that describes specifically what each pod should contain</a:t>
            </a:r>
          </a:p>
          <a:p>
            <a:pPr marL="457071" lvl="1" indent="-228535" defTabSz="896684">
              <a:defRPr/>
            </a:pPr>
            <a:r>
              <a:rPr lang="en-US" sz="1800" dirty="0">
                <a:solidFill>
                  <a:srgbClr val="0B427B"/>
                </a:solidFill>
              </a:rPr>
              <a:t>Ensures that a specified number of pod replicas are running at any given time</a:t>
            </a:r>
          </a:p>
          <a:p>
            <a:pPr marL="228535" indent="-228535" defTabSz="896684">
              <a:defRPr/>
            </a:pPr>
            <a:endParaRPr lang="en-US" sz="2000" dirty="0">
              <a:solidFill>
                <a:srgbClr val="000000"/>
              </a:solidFill>
            </a:endParaRPr>
          </a:p>
        </p:txBody>
      </p:sp>
      <p:pic>
        <p:nvPicPr>
          <p:cNvPr id="6" name="image49.png" descr="ttps://avatars3.githubusercontent.com/u/13629408?v=3&amp;s=400">
            <a:extLst>
              <a:ext uri="{FF2B5EF4-FFF2-40B4-BE49-F238E27FC236}">
                <a16:creationId xmlns:a16="http://schemas.microsoft.com/office/drawing/2014/main" id="{18C8022D-6D2B-44A7-AA92-24B860580CD4}"/>
              </a:ext>
            </a:extLst>
          </p:cNvPr>
          <p:cNvPicPr>
            <a:picLocks noChangeAspect="1"/>
          </p:cNvPicPr>
          <p:nvPr/>
        </p:nvPicPr>
        <p:blipFill>
          <a:blip r:embed="rId3">
            <a:extLst/>
          </a:blip>
          <a:stretch>
            <a:fillRect/>
          </a:stretch>
        </p:blipFill>
        <p:spPr>
          <a:xfrm>
            <a:off x="10646919" y="1020828"/>
            <a:ext cx="1285874" cy="1285874"/>
          </a:xfrm>
          <a:prstGeom prst="rect">
            <a:avLst/>
          </a:prstGeom>
          <a:ln w="12700">
            <a:miter lim="400000"/>
          </a:ln>
        </p:spPr>
      </p:pic>
      <p:grpSp>
        <p:nvGrpSpPr>
          <p:cNvPr id="7" name="Group 6">
            <a:extLst>
              <a:ext uri="{FF2B5EF4-FFF2-40B4-BE49-F238E27FC236}">
                <a16:creationId xmlns:a16="http://schemas.microsoft.com/office/drawing/2014/main" id="{0DE28565-4FCD-4B7D-B335-67CE6B6A7847}"/>
              </a:ext>
            </a:extLst>
          </p:cNvPr>
          <p:cNvGrpSpPr/>
          <p:nvPr/>
        </p:nvGrpSpPr>
        <p:grpSpPr>
          <a:xfrm>
            <a:off x="1526130" y="4820391"/>
            <a:ext cx="6617174" cy="1716857"/>
            <a:chOff x="1536486" y="4719112"/>
            <a:chExt cx="6617174" cy="1716857"/>
          </a:xfrm>
        </p:grpSpPr>
        <p:sp>
          <p:nvSpPr>
            <p:cNvPr id="8" name="Rectangle 7">
              <a:extLst>
                <a:ext uri="{FF2B5EF4-FFF2-40B4-BE49-F238E27FC236}">
                  <a16:creationId xmlns:a16="http://schemas.microsoft.com/office/drawing/2014/main" id="{EE8E3EBD-F246-420B-9E13-EAC44BB2B078}"/>
                </a:ext>
              </a:extLst>
            </p:cNvPr>
            <p:cNvSpPr/>
            <p:nvPr/>
          </p:nvSpPr>
          <p:spPr bwMode="auto">
            <a:xfrm>
              <a:off x="1536486" y="4719112"/>
              <a:ext cx="6617174" cy="1716857"/>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a:solidFill>
                    <a:srgbClr val="000000"/>
                  </a:solidFill>
                </a:rPr>
                <a:t>Deployment </a:t>
              </a:r>
              <a:endParaRPr lang="en-US" sz="1200" kern="0" dirty="0">
                <a:solidFill>
                  <a:srgbClr val="000000"/>
                </a:solidFill>
              </a:endParaRPr>
            </a:p>
          </p:txBody>
        </p:sp>
        <p:grpSp>
          <p:nvGrpSpPr>
            <p:cNvPr id="9" name="Group 8">
              <a:extLst>
                <a:ext uri="{FF2B5EF4-FFF2-40B4-BE49-F238E27FC236}">
                  <a16:creationId xmlns:a16="http://schemas.microsoft.com/office/drawing/2014/main" id="{4016A5EC-5368-406F-9BF4-6F4460BF983B}"/>
                </a:ext>
              </a:extLst>
            </p:cNvPr>
            <p:cNvGrpSpPr/>
            <p:nvPr/>
          </p:nvGrpSpPr>
          <p:grpSpPr>
            <a:xfrm>
              <a:off x="1694007" y="5001892"/>
              <a:ext cx="2443832" cy="1291974"/>
              <a:chOff x="1084407" y="2375922"/>
              <a:chExt cx="2443832" cy="1291974"/>
            </a:xfrm>
          </p:grpSpPr>
          <p:sp>
            <p:nvSpPr>
              <p:cNvPr id="19" name="Rectangle 5">
                <a:extLst>
                  <a:ext uri="{FF2B5EF4-FFF2-40B4-BE49-F238E27FC236}">
                    <a16:creationId xmlns:a16="http://schemas.microsoft.com/office/drawing/2014/main" id="{3EC29BE8-0EB7-4A8B-8916-A55C426892E9}"/>
                  </a:ext>
                </a:extLst>
              </p:cNvPr>
              <p:cNvSpPr/>
              <p:nvPr/>
            </p:nvSpPr>
            <p:spPr bwMode="auto">
              <a:xfrm>
                <a:off x="1084407"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1</a:t>
                </a:r>
              </a:p>
            </p:txBody>
          </p:sp>
          <p:grpSp>
            <p:nvGrpSpPr>
              <p:cNvPr id="20" name="Group 19">
                <a:extLst>
                  <a:ext uri="{FF2B5EF4-FFF2-40B4-BE49-F238E27FC236}">
                    <a16:creationId xmlns:a16="http://schemas.microsoft.com/office/drawing/2014/main" id="{C9309FB7-A949-4AD8-A6BD-CEEE20460626}"/>
                  </a:ext>
                </a:extLst>
              </p:cNvPr>
              <p:cNvGrpSpPr/>
              <p:nvPr/>
            </p:nvGrpSpPr>
            <p:grpSpPr>
              <a:xfrm>
                <a:off x="1781033" y="2740320"/>
                <a:ext cx="1008032" cy="707737"/>
                <a:chOff x="9809806" y="3119231"/>
                <a:chExt cx="1008032" cy="707737"/>
              </a:xfrm>
            </p:grpSpPr>
            <p:sp>
              <p:nvSpPr>
                <p:cNvPr id="21" name="Rounded Rectangle 31">
                  <a:extLst>
                    <a:ext uri="{FF2B5EF4-FFF2-40B4-BE49-F238E27FC236}">
                      <a16:creationId xmlns:a16="http://schemas.microsoft.com/office/drawing/2014/main" id="{1146ADF3-7EFD-4B9A-9892-2C33BF90AAB7}"/>
                    </a:ext>
                  </a:extLst>
                </p:cNvPr>
                <p:cNvSpPr/>
                <p:nvPr/>
              </p:nvSpPr>
              <p:spPr bwMode="auto">
                <a:xfrm>
                  <a:off x="9809806"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22" name="Rectangle 20">
                  <a:extLst>
                    <a:ext uri="{FF2B5EF4-FFF2-40B4-BE49-F238E27FC236}">
                      <a16:creationId xmlns:a16="http://schemas.microsoft.com/office/drawing/2014/main" id="{6E2D93B2-3428-4B20-B389-ADD01918C305}"/>
                    </a:ext>
                  </a:extLst>
                </p:cNvPr>
                <p:cNvSpPr/>
                <p:nvPr/>
              </p:nvSpPr>
              <p:spPr bwMode="auto">
                <a:xfrm>
                  <a:off x="9889857"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svcA</a:t>
                  </a:r>
                  <a:endParaRPr lang="en-US" sz="1200" kern="0" dirty="0">
                    <a:solidFill>
                      <a:srgbClr val="000000"/>
                    </a:solidFill>
                  </a:endParaRPr>
                </a:p>
              </p:txBody>
            </p:sp>
          </p:grpSp>
        </p:grpSp>
        <p:grpSp>
          <p:nvGrpSpPr>
            <p:cNvPr id="10" name="Group 9">
              <a:extLst>
                <a:ext uri="{FF2B5EF4-FFF2-40B4-BE49-F238E27FC236}">
                  <a16:creationId xmlns:a16="http://schemas.microsoft.com/office/drawing/2014/main" id="{0A20AF2C-673F-4559-9025-25ADB0C7E880}"/>
                </a:ext>
              </a:extLst>
            </p:cNvPr>
            <p:cNvGrpSpPr/>
            <p:nvPr/>
          </p:nvGrpSpPr>
          <p:grpSpPr>
            <a:xfrm>
              <a:off x="5553704" y="5001892"/>
              <a:ext cx="2443832" cy="1291974"/>
              <a:chOff x="4467025" y="2375922"/>
              <a:chExt cx="2443832" cy="1291974"/>
            </a:xfrm>
          </p:grpSpPr>
          <p:sp>
            <p:nvSpPr>
              <p:cNvPr id="12" name="Rectangle 27">
                <a:extLst>
                  <a:ext uri="{FF2B5EF4-FFF2-40B4-BE49-F238E27FC236}">
                    <a16:creationId xmlns:a16="http://schemas.microsoft.com/office/drawing/2014/main" id="{DE904459-FDB1-41F0-A1EC-64BE4C39B0B9}"/>
                  </a:ext>
                </a:extLst>
              </p:cNvPr>
              <p:cNvSpPr/>
              <p:nvPr/>
            </p:nvSpPr>
            <p:spPr bwMode="auto">
              <a:xfrm>
                <a:off x="4467025" y="2375922"/>
                <a:ext cx="2443832" cy="1291974"/>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2</a:t>
                </a:r>
              </a:p>
            </p:txBody>
          </p:sp>
          <p:grpSp>
            <p:nvGrpSpPr>
              <p:cNvPr id="13" name="Group 12">
                <a:extLst>
                  <a:ext uri="{FF2B5EF4-FFF2-40B4-BE49-F238E27FC236}">
                    <a16:creationId xmlns:a16="http://schemas.microsoft.com/office/drawing/2014/main" id="{F55B6F4E-9B3B-46E1-A203-7CDD1DF379B5}"/>
                  </a:ext>
                </a:extLst>
              </p:cNvPr>
              <p:cNvGrpSpPr/>
              <p:nvPr/>
            </p:nvGrpSpPr>
            <p:grpSpPr>
              <a:xfrm>
                <a:off x="5745129" y="2740320"/>
                <a:ext cx="1008032" cy="707737"/>
                <a:chOff x="9270663" y="3119231"/>
                <a:chExt cx="1008032" cy="707737"/>
              </a:xfrm>
            </p:grpSpPr>
            <p:sp>
              <p:nvSpPr>
                <p:cNvPr id="17" name="Rounded Rectangle 27">
                  <a:extLst>
                    <a:ext uri="{FF2B5EF4-FFF2-40B4-BE49-F238E27FC236}">
                      <a16:creationId xmlns:a16="http://schemas.microsoft.com/office/drawing/2014/main" id="{BF1C0F6B-9004-4466-A5A9-C66A54AB432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18" name="Rectangle 30">
                  <a:extLst>
                    <a:ext uri="{FF2B5EF4-FFF2-40B4-BE49-F238E27FC236}">
                      <a16:creationId xmlns:a16="http://schemas.microsoft.com/office/drawing/2014/main" id="{E40854AB-C64F-45A8-A6B8-38DD49204C18}"/>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svcB</a:t>
                  </a:r>
                  <a:endParaRPr lang="en-US" sz="1200" kern="0" dirty="0">
                    <a:solidFill>
                      <a:srgbClr val="000000"/>
                    </a:solidFill>
                  </a:endParaRPr>
                </a:p>
              </p:txBody>
            </p:sp>
          </p:grpSp>
          <p:grpSp>
            <p:nvGrpSpPr>
              <p:cNvPr id="14" name="Group 13">
                <a:extLst>
                  <a:ext uri="{FF2B5EF4-FFF2-40B4-BE49-F238E27FC236}">
                    <a16:creationId xmlns:a16="http://schemas.microsoft.com/office/drawing/2014/main" id="{2F5247FD-F674-45AE-96F3-235EDE9BA9D0}"/>
                  </a:ext>
                </a:extLst>
              </p:cNvPr>
              <p:cNvGrpSpPr/>
              <p:nvPr/>
            </p:nvGrpSpPr>
            <p:grpSpPr>
              <a:xfrm>
                <a:off x="4624508" y="2740320"/>
                <a:ext cx="1008032" cy="707737"/>
                <a:chOff x="9270663" y="3119231"/>
                <a:chExt cx="1008032" cy="707737"/>
              </a:xfrm>
            </p:grpSpPr>
            <p:sp>
              <p:nvSpPr>
                <p:cNvPr id="15" name="Rounded Rectangle 25">
                  <a:extLst>
                    <a:ext uri="{FF2B5EF4-FFF2-40B4-BE49-F238E27FC236}">
                      <a16:creationId xmlns:a16="http://schemas.microsoft.com/office/drawing/2014/main" id="{5C38AFDA-BF3D-48DA-9A97-C8950B52E643}"/>
                    </a:ext>
                  </a:extLst>
                </p:cNvPr>
                <p:cNvSpPr/>
                <p:nvPr/>
              </p:nvSpPr>
              <p:spPr bwMode="auto">
                <a:xfrm>
                  <a:off x="9270663" y="3119231"/>
                  <a:ext cx="1008032" cy="707737"/>
                </a:xfrm>
                <a:prstGeom prst="roundRect">
                  <a:avLst/>
                </a:prstGeom>
                <a:solidFill>
                  <a:srgbClr val="FDFDFD"/>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614373" eaLnBrk="1" fontAlgn="auto" hangingPunct="1">
                    <a:spcBef>
                      <a:spcPts val="0"/>
                    </a:spcBef>
                    <a:spcAft>
                      <a:spcPts val="0"/>
                    </a:spcAft>
                    <a:defRPr/>
                  </a:pPr>
                  <a:r>
                    <a:rPr lang="en-US" sz="1050" kern="0" dirty="0">
                      <a:solidFill>
                        <a:srgbClr val="000000"/>
                      </a:solidFill>
                    </a:rPr>
                    <a:t>pod</a:t>
                  </a:r>
                </a:p>
              </p:txBody>
            </p:sp>
            <p:sp>
              <p:nvSpPr>
                <p:cNvPr id="16" name="Rectangle 33">
                  <a:extLst>
                    <a:ext uri="{FF2B5EF4-FFF2-40B4-BE49-F238E27FC236}">
                      <a16:creationId xmlns:a16="http://schemas.microsoft.com/office/drawing/2014/main" id="{A59C0EB2-FEB5-454A-90DA-2BD3DCAA8CD4}"/>
                    </a:ext>
                  </a:extLst>
                </p:cNvPr>
                <p:cNvSpPr/>
                <p:nvPr/>
              </p:nvSpPr>
              <p:spPr bwMode="auto">
                <a:xfrm>
                  <a:off x="9350714" y="3431078"/>
                  <a:ext cx="868845" cy="228567"/>
                </a:xfrm>
                <a:prstGeom prst="roundRect">
                  <a:avLst/>
                </a:prstGeom>
                <a:solidFill>
                  <a:srgbClr val="F389AF">
                    <a:lumMod val="40000"/>
                    <a:lumOff val="6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svcA</a:t>
                  </a:r>
                  <a:endParaRPr lang="en-US" sz="1200" kern="0" dirty="0">
                    <a:solidFill>
                      <a:srgbClr val="000000"/>
                    </a:solidFill>
                  </a:endParaRPr>
                </a:p>
              </p:txBody>
            </p:sp>
          </p:grpSp>
        </p:grpSp>
        <p:sp>
          <p:nvSpPr>
            <p:cNvPr id="11" name="Right Arrow 19">
              <a:extLst>
                <a:ext uri="{FF2B5EF4-FFF2-40B4-BE49-F238E27FC236}">
                  <a16:creationId xmlns:a16="http://schemas.microsoft.com/office/drawing/2014/main" id="{BDAFAFE9-E0F8-4AA5-A333-06520192E72E}"/>
                </a:ext>
              </a:extLst>
            </p:cNvPr>
            <p:cNvSpPr/>
            <p:nvPr/>
          </p:nvSpPr>
          <p:spPr bwMode="auto">
            <a:xfrm>
              <a:off x="4295322" y="5228409"/>
              <a:ext cx="1145793" cy="838938"/>
            </a:xfrm>
            <a:prstGeom prst="rightArrow">
              <a:avLst>
                <a:gd name="adj1" fmla="val 55589"/>
                <a:gd name="adj2" fmla="val 50000"/>
              </a:avLst>
            </a:prstGeom>
            <a:solidFill>
              <a:srgbClr val="FF0000"/>
            </a:solidFill>
            <a:ln w="127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b="1" kern="0" dirty="0">
                  <a:solidFill>
                    <a:srgbClr val="000000"/>
                  </a:solidFill>
                </a:rPr>
                <a:t>rolling update</a:t>
              </a:r>
            </a:p>
          </p:txBody>
        </p:sp>
      </p:grpSp>
      <p:grpSp>
        <p:nvGrpSpPr>
          <p:cNvPr id="23" name="Group 22">
            <a:extLst>
              <a:ext uri="{FF2B5EF4-FFF2-40B4-BE49-F238E27FC236}">
                <a16:creationId xmlns:a16="http://schemas.microsoft.com/office/drawing/2014/main" id="{67DE1C33-1B55-4E4D-812F-CA0B29925F92}"/>
              </a:ext>
            </a:extLst>
          </p:cNvPr>
          <p:cNvGrpSpPr/>
          <p:nvPr/>
        </p:nvGrpSpPr>
        <p:grpSpPr>
          <a:xfrm>
            <a:off x="9413401" y="2771561"/>
            <a:ext cx="2132397" cy="3483650"/>
            <a:chOff x="9036666" y="1437832"/>
            <a:chExt cx="2132396" cy="3483650"/>
          </a:xfrm>
        </p:grpSpPr>
        <p:sp>
          <p:nvSpPr>
            <p:cNvPr id="24" name="Rectangle 23">
              <a:extLst>
                <a:ext uri="{FF2B5EF4-FFF2-40B4-BE49-F238E27FC236}">
                  <a16:creationId xmlns:a16="http://schemas.microsoft.com/office/drawing/2014/main" id="{7E6E887E-9327-42C9-A369-D2136B343C3A}"/>
                </a:ext>
              </a:extLst>
            </p:cNvPr>
            <p:cNvSpPr/>
            <p:nvPr/>
          </p:nvSpPr>
          <p:spPr bwMode="auto">
            <a:xfrm>
              <a:off x="9036666" y="1437832"/>
              <a:ext cx="2130503" cy="695676"/>
            </a:xfrm>
            <a:prstGeom prst="rect">
              <a:avLst/>
            </a:prstGeom>
            <a:solidFill>
              <a:srgbClr val="008ABF">
                <a:lumMod val="60000"/>
                <a:lumOff val="40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a:solidFill>
                    <a:srgbClr val="000000"/>
                  </a:solidFill>
                </a:rPr>
                <a:t>Deployment </a:t>
              </a:r>
            </a:p>
          </p:txBody>
        </p:sp>
        <p:sp>
          <p:nvSpPr>
            <p:cNvPr id="25" name="Rectangle 5">
              <a:extLst>
                <a:ext uri="{FF2B5EF4-FFF2-40B4-BE49-F238E27FC236}">
                  <a16:creationId xmlns:a16="http://schemas.microsoft.com/office/drawing/2014/main" id="{4762B679-06DD-423A-AAB7-677776877EB0}"/>
                </a:ext>
              </a:extLst>
            </p:cNvPr>
            <p:cNvSpPr/>
            <p:nvPr/>
          </p:nvSpPr>
          <p:spPr bwMode="auto">
            <a:xfrm>
              <a:off x="9036666" y="2831819"/>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1</a:t>
              </a:r>
            </a:p>
          </p:txBody>
        </p:sp>
        <p:sp>
          <p:nvSpPr>
            <p:cNvPr id="26" name="Rectangle 5">
              <a:extLst>
                <a:ext uri="{FF2B5EF4-FFF2-40B4-BE49-F238E27FC236}">
                  <a16:creationId xmlns:a16="http://schemas.microsoft.com/office/drawing/2014/main" id="{2DA586DC-FCFD-438C-9CE6-6B3AFC8E8DD5}"/>
                </a:ext>
              </a:extLst>
            </p:cNvPr>
            <p:cNvSpPr/>
            <p:nvPr/>
          </p:nvSpPr>
          <p:spPr bwMode="auto">
            <a:xfrm>
              <a:off x="9036666" y="4225806"/>
              <a:ext cx="2132396" cy="695676"/>
            </a:xfrm>
            <a:prstGeom prst="roundRect">
              <a:avLst/>
            </a:prstGeom>
            <a:solidFill>
              <a:srgbClr val="92D050"/>
            </a:solidFill>
            <a:ln w="12700" cap="flat" cmpd="sng" algn="ctr">
              <a:solidFill>
                <a:srgbClr val="0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614373" eaLnBrk="1" fontAlgn="auto" hangingPunct="1">
                <a:spcBef>
                  <a:spcPts val="0"/>
                </a:spcBef>
                <a:spcAft>
                  <a:spcPts val="0"/>
                </a:spcAft>
                <a:defRPr/>
              </a:pPr>
              <a:r>
                <a:rPr lang="en-US" sz="1200" kern="0" dirty="0" err="1">
                  <a:solidFill>
                    <a:srgbClr val="000000"/>
                  </a:solidFill>
                </a:rPr>
                <a:t>ReplicaSet</a:t>
              </a:r>
              <a:r>
                <a:rPr lang="en-US" sz="1200" kern="0" dirty="0">
                  <a:solidFill>
                    <a:srgbClr val="000000"/>
                  </a:solidFill>
                </a:rPr>
                <a:t> 2</a:t>
              </a:r>
            </a:p>
          </p:txBody>
        </p:sp>
        <p:sp>
          <p:nvSpPr>
            <p:cNvPr id="27" name="Arc 26">
              <a:extLst>
                <a:ext uri="{FF2B5EF4-FFF2-40B4-BE49-F238E27FC236}">
                  <a16:creationId xmlns:a16="http://schemas.microsoft.com/office/drawing/2014/main" id="{17E3EC02-EE05-4162-8886-2EDE543B50E8}"/>
                </a:ext>
              </a:extLst>
            </p:cNvPr>
            <p:cNvSpPr/>
            <p:nvPr/>
          </p:nvSpPr>
          <p:spPr bwMode="auto">
            <a:xfrm>
              <a:off x="10110651" y="3467262"/>
              <a:ext cx="737860" cy="819150"/>
            </a:xfrm>
            <a:prstGeom prst="arc">
              <a:avLst>
                <a:gd name="adj1" fmla="val 17950175"/>
                <a:gd name="adj2" fmla="val 3653187"/>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algn="r" defTabSz="614373" eaLnBrk="1" fontAlgn="auto" hangingPunct="1">
                <a:spcBef>
                  <a:spcPts val="0"/>
                </a:spcBef>
                <a:spcAft>
                  <a:spcPts val="0"/>
                </a:spcAft>
                <a:defRPr/>
              </a:pPr>
              <a:r>
                <a:rPr lang="en-US" sz="1200" kern="0" dirty="0">
                  <a:solidFill>
                    <a:srgbClr val="000000"/>
                  </a:solidFill>
                </a:rPr>
                <a:t>rollout</a:t>
              </a:r>
            </a:p>
          </p:txBody>
        </p:sp>
        <p:sp>
          <p:nvSpPr>
            <p:cNvPr id="28" name="Arc 27">
              <a:extLst>
                <a:ext uri="{FF2B5EF4-FFF2-40B4-BE49-F238E27FC236}">
                  <a16:creationId xmlns:a16="http://schemas.microsoft.com/office/drawing/2014/main" id="{5C8092DA-7DA7-44EB-9A2C-E59ED3333146}"/>
                </a:ext>
              </a:extLst>
            </p:cNvPr>
            <p:cNvSpPr/>
            <p:nvPr/>
          </p:nvSpPr>
          <p:spPr bwMode="auto">
            <a:xfrm>
              <a:off x="9364057" y="3467263"/>
              <a:ext cx="737860" cy="819149"/>
            </a:xfrm>
            <a:prstGeom prst="arc">
              <a:avLst>
                <a:gd name="adj1" fmla="val 7165740"/>
                <a:gd name="adj2" fmla="val 14560680"/>
              </a:avLst>
            </a:prstGeom>
            <a:noFill/>
            <a:ln w="15875" cap="flat" cmpd="sng" algn="ctr">
              <a:solidFill>
                <a:srgbClr val="000000"/>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defTabSz="614373" eaLnBrk="1" fontAlgn="auto" hangingPunct="1">
                <a:spcBef>
                  <a:spcPts val="0"/>
                </a:spcBef>
                <a:spcAft>
                  <a:spcPts val="0"/>
                </a:spcAft>
                <a:defRPr/>
              </a:pPr>
              <a:r>
                <a:rPr lang="en-US" sz="1200" kern="0" dirty="0">
                  <a:solidFill>
                    <a:srgbClr val="000000"/>
                  </a:solidFill>
                </a:rPr>
                <a:t>rollback</a:t>
              </a:r>
            </a:p>
          </p:txBody>
        </p:sp>
        <p:cxnSp>
          <p:nvCxnSpPr>
            <p:cNvPr id="29" name="Straight Arrow Connector 28">
              <a:extLst>
                <a:ext uri="{FF2B5EF4-FFF2-40B4-BE49-F238E27FC236}">
                  <a16:creationId xmlns:a16="http://schemas.microsoft.com/office/drawing/2014/main" id="{10E8B486-918B-478F-9C8B-81F9ECD40CE7}"/>
                </a:ext>
              </a:extLst>
            </p:cNvPr>
            <p:cNvCxnSpPr/>
            <p:nvPr/>
          </p:nvCxnSpPr>
          <p:spPr bwMode="auto">
            <a:xfrm>
              <a:off x="10101918" y="2133508"/>
              <a:ext cx="946" cy="698311"/>
            </a:xfrm>
            <a:prstGeom prst="straightConnector1">
              <a:avLst/>
            </a:prstGeom>
            <a:solidFill>
              <a:srgbClr val="FDFDFD"/>
            </a:solidFill>
            <a:ln w="158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30" name="TextBox 29">
              <a:extLst>
                <a:ext uri="{FF2B5EF4-FFF2-40B4-BE49-F238E27FC236}">
                  <a16:creationId xmlns:a16="http://schemas.microsoft.com/office/drawing/2014/main" id="{A078DFCF-55EA-47F2-A4B1-044EF7C48F23}"/>
                </a:ext>
              </a:extLst>
            </p:cNvPr>
            <p:cNvSpPr txBox="1"/>
            <p:nvPr/>
          </p:nvSpPr>
          <p:spPr>
            <a:xfrm>
              <a:off x="10140004" y="2344164"/>
              <a:ext cx="937846" cy="276999"/>
            </a:xfrm>
            <a:prstGeom prst="rect">
              <a:avLst/>
            </a:prstGeom>
            <a:noFill/>
          </p:spPr>
          <p:txBody>
            <a:bodyPr wrap="square" rtlCol="0">
              <a:spAutoFit/>
            </a:bodyPr>
            <a:lstStyle/>
            <a:p>
              <a:pPr defTabSz="914415" eaLnBrk="1" fontAlgn="auto" hangingPunct="1">
                <a:spcBef>
                  <a:spcPts val="0"/>
                </a:spcBef>
                <a:spcAft>
                  <a:spcPts val="0"/>
                </a:spcAft>
                <a:defRPr/>
              </a:pPr>
              <a:r>
                <a:rPr lang="en-US" sz="1200" kern="0" dirty="0">
                  <a:solidFill>
                    <a:srgbClr val="000000"/>
                  </a:solidFill>
                </a:rPr>
                <a:t>create</a:t>
              </a:r>
            </a:p>
          </p:txBody>
        </p:sp>
      </p:grpSp>
    </p:spTree>
    <p:extLst>
      <p:ext uri="{BB962C8B-B14F-4D97-AF65-F5344CB8AC3E}">
        <p14:creationId xmlns:p14="http://schemas.microsoft.com/office/powerpoint/2010/main" val="56300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lstStyle/>
          <a:p>
            <a:r>
              <a:rPr lang="en-US" dirty="0"/>
              <a:t>Why Containers?</a:t>
            </a:r>
          </a:p>
        </p:txBody>
      </p:sp>
    </p:spTree>
    <p:extLst>
      <p:ext uri="{BB962C8B-B14F-4D97-AF65-F5344CB8AC3E}">
        <p14:creationId xmlns:p14="http://schemas.microsoft.com/office/powerpoint/2010/main" val="1772198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538200-632A-9B41-A84C-E5907CF4D73D}"/>
              </a:ext>
            </a:extLst>
          </p:cNvPr>
          <p:cNvPicPr>
            <a:picLocks noChangeAspect="1"/>
          </p:cNvPicPr>
          <p:nvPr/>
        </p:nvPicPr>
        <p:blipFill>
          <a:blip r:embed="rId3"/>
          <a:stretch>
            <a:fillRect/>
          </a:stretch>
        </p:blipFill>
        <p:spPr>
          <a:xfrm>
            <a:off x="1" y="965454"/>
            <a:ext cx="12188825" cy="5587746"/>
          </a:xfrm>
          <a:prstGeom prst="rect">
            <a:avLst/>
          </a:prstGeom>
        </p:spPr>
      </p:pic>
      <p:sp>
        <p:nvSpPr>
          <p:cNvPr id="13" name="Text Placeholder 12">
            <a:extLst>
              <a:ext uri="{FF2B5EF4-FFF2-40B4-BE49-F238E27FC236}">
                <a16:creationId xmlns:a16="http://schemas.microsoft.com/office/drawing/2014/main" id="{15BF13A1-09A4-8C45-9958-0BA234D5BD7F}"/>
              </a:ext>
            </a:extLst>
          </p:cNvPr>
          <p:cNvSpPr>
            <a:spLocks noGrp="1"/>
          </p:cNvSpPr>
          <p:nvPr>
            <p:ph type="body" sz="quarter" idx="10"/>
          </p:nvPr>
        </p:nvSpPr>
        <p:spPr/>
        <p:txBody>
          <a:bodyPr/>
          <a:lstStyle/>
          <a:p>
            <a:r>
              <a:rPr lang="en-US" dirty="0"/>
              <a:t>IBM Cloud Kubernetes Options</a:t>
            </a:r>
          </a:p>
        </p:txBody>
      </p:sp>
    </p:spTree>
    <p:extLst>
      <p:ext uri="{BB962C8B-B14F-4D97-AF65-F5344CB8AC3E}">
        <p14:creationId xmlns:p14="http://schemas.microsoft.com/office/powerpoint/2010/main" val="3490670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2B78ECB-6548-3449-89F0-BFBA97882D7D}"/>
              </a:ext>
            </a:extLst>
          </p:cNvPr>
          <p:cNvSpPr>
            <a:spLocks noGrp="1"/>
          </p:cNvSpPr>
          <p:nvPr>
            <p:ph idx="1"/>
          </p:nvPr>
        </p:nvSpPr>
        <p:spPr/>
        <p:txBody>
          <a:bodyPr/>
          <a:lstStyle/>
          <a:p>
            <a:r>
              <a:rPr lang="en-US" dirty="0"/>
              <a:t>Combine the power of open source with the scale of the IBM Cloud</a:t>
            </a:r>
          </a:p>
          <a:p>
            <a:r>
              <a:rPr lang="en-US" dirty="0"/>
              <a:t>Accelerate Innovation and improve time-to-market by empowering developers to rapidly build cloud-native and cloud compatible applications for both new and existing workloads</a:t>
            </a:r>
          </a:p>
          <a:p>
            <a:r>
              <a:rPr lang="en-US" dirty="0"/>
              <a:t>Integrate cloud and on-</a:t>
            </a:r>
            <a:r>
              <a:rPr lang="en-US" dirty="0" err="1"/>
              <a:t>prem</a:t>
            </a:r>
            <a:r>
              <a:rPr lang="en-US" dirty="0"/>
              <a:t> applications to a host of enterprise-scale capabilities and services with the applications you are developing such as analytics, Machine Learning, AI (Watson), middleware, and </a:t>
            </a:r>
            <a:r>
              <a:rPr lang="en-US" dirty="0" err="1"/>
              <a:t>IoT</a:t>
            </a:r>
            <a:r>
              <a:rPr lang="en-US" dirty="0"/>
              <a:t> services.</a:t>
            </a:r>
          </a:p>
          <a:p>
            <a:pPr marL="171453" indent="-171453">
              <a:buFont typeface="Arial" charset="0"/>
              <a:buChar char="•"/>
            </a:pPr>
            <a:r>
              <a:rPr lang="en-US" dirty="0"/>
              <a:t>Leverage operational services to help you manage your environment, including monitoring, log management, and security</a:t>
            </a:r>
          </a:p>
        </p:txBody>
      </p:sp>
      <p:sp>
        <p:nvSpPr>
          <p:cNvPr id="4" name="Text Placeholder 3">
            <a:extLst>
              <a:ext uri="{FF2B5EF4-FFF2-40B4-BE49-F238E27FC236}">
                <a16:creationId xmlns:a16="http://schemas.microsoft.com/office/drawing/2014/main" id="{25350A83-654E-734F-B95C-B414771CB02B}"/>
              </a:ext>
            </a:extLst>
          </p:cNvPr>
          <p:cNvSpPr>
            <a:spLocks noGrp="1"/>
          </p:cNvSpPr>
          <p:nvPr>
            <p:ph type="body" sz="quarter" idx="10"/>
          </p:nvPr>
        </p:nvSpPr>
        <p:spPr/>
        <p:txBody>
          <a:bodyPr/>
          <a:lstStyle/>
          <a:p>
            <a:r>
              <a:rPr lang="en-US" dirty="0"/>
              <a:t>Kubernetes in the IBM Cloud</a:t>
            </a:r>
          </a:p>
        </p:txBody>
      </p:sp>
      <p:sp>
        <p:nvSpPr>
          <p:cNvPr id="14" name="Text Placeholder 13">
            <a:extLst>
              <a:ext uri="{FF2B5EF4-FFF2-40B4-BE49-F238E27FC236}">
                <a16:creationId xmlns:a16="http://schemas.microsoft.com/office/drawing/2014/main" id="{9D1656DA-5EAB-D643-B46C-9B95638242CE}"/>
              </a:ext>
            </a:extLst>
          </p:cNvPr>
          <p:cNvSpPr>
            <a:spLocks noGrp="1"/>
          </p:cNvSpPr>
          <p:nvPr>
            <p:ph type="body" sz="quarter" idx="11"/>
          </p:nvPr>
        </p:nvSpPr>
        <p:spPr/>
        <p:txBody>
          <a:bodyPr/>
          <a:lstStyle/>
          <a:p>
            <a:r>
              <a:rPr lang="en-US" dirty="0"/>
              <a:t>Leveraging </a:t>
            </a:r>
            <a:r>
              <a:rPr lang="en-US" dirty="0" err="1"/>
              <a:t>kubernetes</a:t>
            </a:r>
            <a:r>
              <a:rPr lang="en-US" dirty="0"/>
              <a:t> in </a:t>
            </a:r>
            <a:r>
              <a:rPr lang="en-US" dirty="0" err="1"/>
              <a:t>ibm</a:t>
            </a:r>
            <a:r>
              <a:rPr lang="en-US" dirty="0"/>
              <a:t> cloud public and private</a:t>
            </a:r>
          </a:p>
        </p:txBody>
      </p:sp>
    </p:spTree>
    <p:extLst>
      <p:ext uri="{BB962C8B-B14F-4D97-AF65-F5344CB8AC3E}">
        <p14:creationId xmlns:p14="http://schemas.microsoft.com/office/powerpoint/2010/main" val="2099234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Docker Containers</a:t>
            </a:r>
          </a:p>
        </p:txBody>
      </p:sp>
      <p:sp>
        <p:nvSpPr>
          <p:cNvPr id="53" name="Shape 837">
            <a:extLst>
              <a:ext uri="{FF2B5EF4-FFF2-40B4-BE49-F238E27FC236}">
                <a16:creationId xmlns:a16="http://schemas.microsoft.com/office/drawing/2014/main" id="{E60D75E2-8150-4EB9-9BC8-439D733C31F9}"/>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Docker uses a copy-on-write (union) filesystem</a:t>
            </a:r>
          </a:p>
          <a:p>
            <a:pPr marL="228535" indent="-228535" defTabSz="896684">
              <a:defRPr/>
            </a:pPr>
            <a:r>
              <a:rPr lang="en-US" sz="2000" dirty="0">
                <a:solidFill>
                  <a:srgbClr val="0B427B"/>
                </a:solidFill>
              </a:rPr>
              <a:t>New files (&amp; edits) are only visible to current/above layers</a:t>
            </a:r>
          </a:p>
        </p:txBody>
      </p:sp>
      <p:grpSp>
        <p:nvGrpSpPr>
          <p:cNvPr id="54" name="Group 840">
            <a:extLst>
              <a:ext uri="{FF2B5EF4-FFF2-40B4-BE49-F238E27FC236}">
                <a16:creationId xmlns:a16="http://schemas.microsoft.com/office/drawing/2014/main" id="{1D898F6D-85A3-4C03-BD07-3283F8F51794}"/>
              </a:ext>
            </a:extLst>
          </p:cNvPr>
          <p:cNvGrpSpPr/>
          <p:nvPr/>
        </p:nvGrpSpPr>
        <p:grpSpPr>
          <a:xfrm>
            <a:off x="2401791" y="4604277"/>
            <a:ext cx="8227457" cy="457200"/>
            <a:chOff x="0" y="0"/>
            <a:chExt cx="16459200" cy="914400"/>
          </a:xfrm>
        </p:grpSpPr>
        <p:sp>
          <p:nvSpPr>
            <p:cNvPr id="55" name="Shape 838">
              <a:extLst>
                <a:ext uri="{FF2B5EF4-FFF2-40B4-BE49-F238E27FC236}">
                  <a16:creationId xmlns:a16="http://schemas.microsoft.com/office/drawing/2014/main" id="{55F3BC5A-72CE-453A-A079-6779469622D3}"/>
                </a:ext>
              </a:extLst>
            </p:cNvPr>
            <p:cNvSpPr/>
            <p:nvPr/>
          </p:nvSpPr>
          <p:spPr>
            <a:xfrm>
              <a:off x="0" y="0"/>
              <a:ext cx="16459200" cy="914400"/>
            </a:xfrm>
            <a:prstGeom prst="rect">
              <a:avLst/>
            </a:prstGeom>
            <a:gradFill flip="none" rotWithShape="1">
              <a:gsLst>
                <a:gs pos="0">
                  <a:srgbClr val="A5A5A5"/>
                </a:gs>
                <a:gs pos="100000">
                  <a:srgbClr val="D8D8D8"/>
                </a:gs>
              </a:gsLst>
              <a:lin ang="16200000" scaled="0"/>
            </a:gra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56" name="Shape 839">
              <a:extLst>
                <a:ext uri="{FF2B5EF4-FFF2-40B4-BE49-F238E27FC236}">
                  <a16:creationId xmlns:a16="http://schemas.microsoft.com/office/drawing/2014/main" id="{3535EE64-DD19-4ABA-A820-AC5FE3FF5CA7}"/>
                </a:ext>
              </a:extLst>
            </p:cNvPr>
            <p:cNvSpPr/>
            <p:nvPr/>
          </p:nvSpPr>
          <p:spPr>
            <a:xfrm>
              <a:off x="0" y="26315"/>
              <a:ext cx="16459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Filesystem</a:t>
              </a:r>
            </a:p>
          </p:txBody>
        </p:sp>
      </p:grpSp>
      <p:grpSp>
        <p:nvGrpSpPr>
          <p:cNvPr id="57" name="Group 843">
            <a:extLst>
              <a:ext uri="{FF2B5EF4-FFF2-40B4-BE49-F238E27FC236}">
                <a16:creationId xmlns:a16="http://schemas.microsoft.com/office/drawing/2014/main" id="{6807F4D6-6BC9-4F05-AB70-2F9366A65865}"/>
              </a:ext>
            </a:extLst>
          </p:cNvPr>
          <p:cNvGrpSpPr/>
          <p:nvPr/>
        </p:nvGrpSpPr>
        <p:grpSpPr>
          <a:xfrm>
            <a:off x="2401791" y="4070877"/>
            <a:ext cx="8227457" cy="457200"/>
            <a:chOff x="0" y="0"/>
            <a:chExt cx="16459200" cy="914400"/>
          </a:xfrm>
        </p:grpSpPr>
        <p:sp>
          <p:nvSpPr>
            <p:cNvPr id="58" name="Shape 841">
              <a:extLst>
                <a:ext uri="{FF2B5EF4-FFF2-40B4-BE49-F238E27FC236}">
                  <a16:creationId xmlns:a16="http://schemas.microsoft.com/office/drawing/2014/main" id="{6E3D7795-AF37-47A3-9ECF-76A89CAC41F5}"/>
                </a:ext>
              </a:extLst>
            </p:cNvPr>
            <p:cNvSpPr/>
            <p:nvPr/>
          </p:nvSpPr>
          <p:spPr>
            <a:xfrm>
              <a:off x="0" y="0"/>
              <a:ext cx="16459200" cy="914400"/>
            </a:xfrm>
            <a:prstGeom prst="rect">
              <a:avLst/>
            </a:prstGeom>
            <a:gradFill flip="none" rotWithShape="1">
              <a:gsLst>
                <a:gs pos="0">
                  <a:srgbClr val="A5A5A5"/>
                </a:gs>
                <a:gs pos="100000">
                  <a:srgbClr val="D8D8D8"/>
                </a:gs>
              </a:gsLst>
              <a:lin ang="16200000" scaled="0"/>
            </a:gra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59" name="Shape 842">
              <a:extLst>
                <a:ext uri="{FF2B5EF4-FFF2-40B4-BE49-F238E27FC236}">
                  <a16:creationId xmlns:a16="http://schemas.microsoft.com/office/drawing/2014/main" id="{1A313FE4-4586-45F2-8236-8EB243C0B81C}"/>
                </a:ext>
              </a:extLst>
            </p:cNvPr>
            <p:cNvSpPr/>
            <p:nvPr/>
          </p:nvSpPr>
          <p:spPr>
            <a:xfrm>
              <a:off x="0" y="26315"/>
              <a:ext cx="16459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Base OS / Kernel</a:t>
              </a:r>
            </a:p>
          </p:txBody>
        </p:sp>
      </p:grpSp>
      <p:grpSp>
        <p:nvGrpSpPr>
          <p:cNvPr id="60" name="Group 846">
            <a:extLst>
              <a:ext uri="{FF2B5EF4-FFF2-40B4-BE49-F238E27FC236}">
                <a16:creationId xmlns:a16="http://schemas.microsoft.com/office/drawing/2014/main" id="{94564D4F-133D-4A94-90D3-E8D39A918525}"/>
              </a:ext>
            </a:extLst>
          </p:cNvPr>
          <p:cNvGrpSpPr/>
          <p:nvPr/>
        </p:nvGrpSpPr>
        <p:grpSpPr>
          <a:xfrm>
            <a:off x="2401791" y="3537477"/>
            <a:ext cx="3351927" cy="457200"/>
            <a:chOff x="0" y="0"/>
            <a:chExt cx="6705600" cy="914400"/>
          </a:xfrm>
        </p:grpSpPr>
        <p:sp>
          <p:nvSpPr>
            <p:cNvPr id="61" name="Shape 844">
              <a:extLst>
                <a:ext uri="{FF2B5EF4-FFF2-40B4-BE49-F238E27FC236}">
                  <a16:creationId xmlns:a16="http://schemas.microsoft.com/office/drawing/2014/main" id="{27EAED6C-ED6A-4633-B2ED-F41721A1A1B8}"/>
                </a:ext>
              </a:extLst>
            </p:cNvPr>
            <p:cNvSpPr/>
            <p:nvPr/>
          </p:nvSpPr>
          <p:spPr>
            <a:xfrm>
              <a:off x="0" y="0"/>
              <a:ext cx="6705600" cy="914400"/>
            </a:xfrm>
            <a:prstGeom prst="rect">
              <a:avLst/>
            </a:prstGeom>
            <a:solidFill>
              <a:srgbClr val="B8471B">
                <a:lumMod val="40000"/>
                <a:lumOff val="60000"/>
              </a:srgbClr>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62" name="Shape 845">
              <a:extLst>
                <a:ext uri="{FF2B5EF4-FFF2-40B4-BE49-F238E27FC236}">
                  <a16:creationId xmlns:a16="http://schemas.microsoft.com/office/drawing/2014/main" id="{5539F1D8-8E03-4FD7-8B87-5BB58440F583}"/>
                </a:ext>
              </a:extLst>
            </p:cNvPr>
            <p:cNvSpPr/>
            <p:nvPr/>
          </p:nvSpPr>
          <p:spPr>
            <a:xfrm>
              <a:off x="0" y="26315"/>
              <a:ext cx="67056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Fedora</a:t>
              </a:r>
            </a:p>
          </p:txBody>
        </p:sp>
      </p:grpSp>
      <p:grpSp>
        <p:nvGrpSpPr>
          <p:cNvPr id="63" name="Group 849">
            <a:extLst>
              <a:ext uri="{FF2B5EF4-FFF2-40B4-BE49-F238E27FC236}">
                <a16:creationId xmlns:a16="http://schemas.microsoft.com/office/drawing/2014/main" id="{9C995CFC-D83F-4865-BB27-149698AD02E8}"/>
              </a:ext>
            </a:extLst>
          </p:cNvPr>
          <p:cNvGrpSpPr/>
          <p:nvPr/>
        </p:nvGrpSpPr>
        <p:grpSpPr>
          <a:xfrm>
            <a:off x="7277321" y="3537477"/>
            <a:ext cx="3351927" cy="457200"/>
            <a:chOff x="0" y="0"/>
            <a:chExt cx="6705600" cy="914400"/>
          </a:xfrm>
        </p:grpSpPr>
        <p:sp>
          <p:nvSpPr>
            <p:cNvPr id="64" name="Shape 847">
              <a:extLst>
                <a:ext uri="{FF2B5EF4-FFF2-40B4-BE49-F238E27FC236}">
                  <a16:creationId xmlns:a16="http://schemas.microsoft.com/office/drawing/2014/main" id="{FBADF1AF-2250-489D-8C53-D85E26FDCB00}"/>
                </a:ext>
              </a:extLst>
            </p:cNvPr>
            <p:cNvSpPr/>
            <p:nvPr/>
          </p:nvSpPr>
          <p:spPr>
            <a:xfrm>
              <a:off x="0" y="0"/>
              <a:ext cx="6705600" cy="914400"/>
            </a:xfrm>
            <a:prstGeom prst="rect">
              <a:avLst/>
            </a:prstGeom>
            <a:solidFill>
              <a:srgbClr val="008ABF">
                <a:lumMod val="20000"/>
                <a:lumOff val="80000"/>
              </a:srgbClr>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65" name="Shape 848">
              <a:extLst>
                <a:ext uri="{FF2B5EF4-FFF2-40B4-BE49-F238E27FC236}">
                  <a16:creationId xmlns:a16="http://schemas.microsoft.com/office/drawing/2014/main" id="{E4A9FF76-6EC2-4C6A-8913-FF29AE24E088}"/>
                </a:ext>
              </a:extLst>
            </p:cNvPr>
            <p:cNvSpPr/>
            <p:nvPr/>
          </p:nvSpPr>
          <p:spPr>
            <a:xfrm>
              <a:off x="0" y="26315"/>
              <a:ext cx="67056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Ubuntu</a:t>
              </a:r>
            </a:p>
          </p:txBody>
        </p:sp>
      </p:grpSp>
      <p:grpSp>
        <p:nvGrpSpPr>
          <p:cNvPr id="66" name="Group 852">
            <a:extLst>
              <a:ext uri="{FF2B5EF4-FFF2-40B4-BE49-F238E27FC236}">
                <a16:creationId xmlns:a16="http://schemas.microsoft.com/office/drawing/2014/main" id="{BAFBE35F-98C8-4929-96AC-01191A5B0F2E}"/>
              </a:ext>
            </a:extLst>
          </p:cNvPr>
          <p:cNvGrpSpPr/>
          <p:nvPr/>
        </p:nvGrpSpPr>
        <p:grpSpPr>
          <a:xfrm>
            <a:off x="2401791" y="3004077"/>
            <a:ext cx="1625177" cy="457200"/>
            <a:chOff x="0" y="0"/>
            <a:chExt cx="3251200" cy="914400"/>
          </a:xfrm>
        </p:grpSpPr>
        <p:sp>
          <p:nvSpPr>
            <p:cNvPr id="67" name="Shape 850">
              <a:extLst>
                <a:ext uri="{FF2B5EF4-FFF2-40B4-BE49-F238E27FC236}">
                  <a16:creationId xmlns:a16="http://schemas.microsoft.com/office/drawing/2014/main" id="{C79A1C7E-7B86-4BFD-8EA9-EF4D9F6A52C7}"/>
                </a:ext>
              </a:extLst>
            </p:cNvPr>
            <p:cNvSpPr/>
            <p:nvPr/>
          </p:nvSpPr>
          <p:spPr>
            <a:xfrm>
              <a:off x="0" y="0"/>
              <a:ext cx="3251200" cy="914400"/>
            </a:xfrm>
            <a:prstGeom prst="rect">
              <a:avLst/>
            </a:prstGeom>
            <a:solidFill>
              <a:srgbClr val="A6A6A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2" name="Shape 851">
              <a:extLst>
                <a:ext uri="{FF2B5EF4-FFF2-40B4-BE49-F238E27FC236}">
                  <a16:creationId xmlns:a16="http://schemas.microsoft.com/office/drawing/2014/main" id="{2882DCA4-03C7-4EB6-8DE5-65E5B0CA806C}"/>
                </a:ext>
              </a:extLst>
            </p:cNvPr>
            <p:cNvSpPr/>
            <p:nvPr/>
          </p:nvSpPr>
          <p:spPr>
            <a:xfrm>
              <a:off x="0" y="26318"/>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tomcat</a:t>
              </a:r>
            </a:p>
          </p:txBody>
        </p:sp>
      </p:grpSp>
      <p:grpSp>
        <p:nvGrpSpPr>
          <p:cNvPr id="73" name="Group 855">
            <a:extLst>
              <a:ext uri="{FF2B5EF4-FFF2-40B4-BE49-F238E27FC236}">
                <a16:creationId xmlns:a16="http://schemas.microsoft.com/office/drawing/2014/main" id="{2A5BEFD2-DDA6-46A9-BB11-931F5E1A23D1}"/>
              </a:ext>
            </a:extLst>
          </p:cNvPr>
          <p:cNvGrpSpPr/>
          <p:nvPr/>
        </p:nvGrpSpPr>
        <p:grpSpPr>
          <a:xfrm>
            <a:off x="7277321" y="3004077"/>
            <a:ext cx="3351927" cy="457200"/>
            <a:chOff x="0" y="0"/>
            <a:chExt cx="6705600" cy="914400"/>
          </a:xfrm>
        </p:grpSpPr>
        <p:sp>
          <p:nvSpPr>
            <p:cNvPr id="74" name="Shape 853">
              <a:extLst>
                <a:ext uri="{FF2B5EF4-FFF2-40B4-BE49-F238E27FC236}">
                  <a16:creationId xmlns:a16="http://schemas.microsoft.com/office/drawing/2014/main" id="{9F64180D-65CA-4557-91FA-00C5ABE335FE}"/>
                </a:ext>
              </a:extLst>
            </p:cNvPr>
            <p:cNvSpPr/>
            <p:nvPr/>
          </p:nvSpPr>
          <p:spPr>
            <a:xfrm>
              <a:off x="0" y="0"/>
              <a:ext cx="6705600" cy="914400"/>
            </a:xfrm>
            <a:prstGeom prst="rect">
              <a:avLst/>
            </a:prstGeom>
            <a:solidFill>
              <a:srgbClr val="A6A6A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5" name="Shape 854">
              <a:extLst>
                <a:ext uri="{FF2B5EF4-FFF2-40B4-BE49-F238E27FC236}">
                  <a16:creationId xmlns:a16="http://schemas.microsoft.com/office/drawing/2014/main" id="{E81EA9C2-6D52-40B1-8607-000697CDF813}"/>
                </a:ext>
              </a:extLst>
            </p:cNvPr>
            <p:cNvSpPr/>
            <p:nvPr/>
          </p:nvSpPr>
          <p:spPr>
            <a:xfrm>
              <a:off x="0" y="26315"/>
              <a:ext cx="67056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tomcat</a:t>
              </a:r>
            </a:p>
          </p:txBody>
        </p:sp>
      </p:grpSp>
      <p:grpSp>
        <p:nvGrpSpPr>
          <p:cNvPr id="76" name="Group 858">
            <a:extLst>
              <a:ext uri="{FF2B5EF4-FFF2-40B4-BE49-F238E27FC236}">
                <a16:creationId xmlns:a16="http://schemas.microsoft.com/office/drawing/2014/main" id="{5C668CDB-6E10-4033-9B13-A0FDE5F51196}"/>
              </a:ext>
            </a:extLst>
          </p:cNvPr>
          <p:cNvGrpSpPr/>
          <p:nvPr/>
        </p:nvGrpSpPr>
        <p:grpSpPr>
          <a:xfrm>
            <a:off x="4128541" y="3004077"/>
            <a:ext cx="1625177" cy="457200"/>
            <a:chOff x="0" y="0"/>
            <a:chExt cx="3251200" cy="914400"/>
          </a:xfrm>
        </p:grpSpPr>
        <p:sp>
          <p:nvSpPr>
            <p:cNvPr id="77" name="Shape 856">
              <a:extLst>
                <a:ext uri="{FF2B5EF4-FFF2-40B4-BE49-F238E27FC236}">
                  <a16:creationId xmlns:a16="http://schemas.microsoft.com/office/drawing/2014/main" id="{39F68366-87D3-449B-A0DA-1D3D0045E28A}"/>
                </a:ext>
              </a:extLst>
            </p:cNvPr>
            <p:cNvSpPr/>
            <p:nvPr/>
          </p:nvSpPr>
          <p:spPr>
            <a:xfrm>
              <a:off x="0" y="0"/>
              <a:ext cx="3251200" cy="914400"/>
            </a:xfrm>
            <a:prstGeom prst="rect">
              <a:avLst/>
            </a:prstGeom>
            <a:solidFill>
              <a:srgbClr val="A6A6A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8" name="Shape 857">
              <a:extLst>
                <a:ext uri="{FF2B5EF4-FFF2-40B4-BE49-F238E27FC236}">
                  <a16:creationId xmlns:a16="http://schemas.microsoft.com/office/drawing/2014/main" id="{EC666773-03FB-4B6A-A076-13F36771A49C}"/>
                </a:ext>
              </a:extLst>
            </p:cNvPr>
            <p:cNvSpPr/>
            <p:nvPr/>
          </p:nvSpPr>
          <p:spPr>
            <a:xfrm>
              <a:off x="0" y="26318"/>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liberty</a:t>
              </a:r>
            </a:p>
          </p:txBody>
        </p:sp>
      </p:grpSp>
      <p:sp>
        <p:nvSpPr>
          <p:cNvPr id="79" name="Shape 859">
            <a:extLst>
              <a:ext uri="{FF2B5EF4-FFF2-40B4-BE49-F238E27FC236}">
                <a16:creationId xmlns:a16="http://schemas.microsoft.com/office/drawing/2014/main" id="{EA098531-3AE1-4CC1-8D8D-E1A29AD2CCE7}"/>
              </a:ext>
            </a:extLst>
          </p:cNvPr>
          <p:cNvSpPr/>
          <p:nvPr/>
        </p:nvSpPr>
        <p:spPr>
          <a:xfrm>
            <a:off x="2401791" y="1889651"/>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CNTR1</a:t>
            </a:r>
          </a:p>
        </p:txBody>
      </p:sp>
      <p:sp>
        <p:nvSpPr>
          <p:cNvPr id="80" name="Shape 860">
            <a:extLst>
              <a:ext uri="{FF2B5EF4-FFF2-40B4-BE49-F238E27FC236}">
                <a16:creationId xmlns:a16="http://schemas.microsoft.com/office/drawing/2014/main" id="{D91294ED-69D8-4243-A2F4-F9156D28E374}"/>
              </a:ext>
            </a:extLst>
          </p:cNvPr>
          <p:cNvSpPr/>
          <p:nvPr/>
        </p:nvSpPr>
        <p:spPr>
          <a:xfrm>
            <a:off x="4128541" y="1889651"/>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dirty="0"/>
              <a:t>CNTR2</a:t>
            </a:r>
          </a:p>
        </p:txBody>
      </p:sp>
      <p:sp>
        <p:nvSpPr>
          <p:cNvPr id="81" name="Shape 861">
            <a:extLst>
              <a:ext uri="{FF2B5EF4-FFF2-40B4-BE49-F238E27FC236}">
                <a16:creationId xmlns:a16="http://schemas.microsoft.com/office/drawing/2014/main" id="{161B0141-D7F5-4685-8F14-B64F215F8C65}"/>
              </a:ext>
            </a:extLst>
          </p:cNvPr>
          <p:cNvSpPr/>
          <p:nvPr/>
        </p:nvSpPr>
        <p:spPr>
          <a:xfrm>
            <a:off x="7277321" y="1889651"/>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CNTR3</a:t>
            </a:r>
          </a:p>
        </p:txBody>
      </p:sp>
      <p:sp>
        <p:nvSpPr>
          <p:cNvPr id="82" name="Shape 862">
            <a:extLst>
              <a:ext uri="{FF2B5EF4-FFF2-40B4-BE49-F238E27FC236}">
                <a16:creationId xmlns:a16="http://schemas.microsoft.com/office/drawing/2014/main" id="{AFF4962C-5907-4533-AA23-D6A7E9401DC4}"/>
              </a:ext>
            </a:extLst>
          </p:cNvPr>
          <p:cNvSpPr/>
          <p:nvPr/>
        </p:nvSpPr>
        <p:spPr>
          <a:xfrm>
            <a:off x="9004071" y="1889651"/>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CNTR4</a:t>
            </a:r>
          </a:p>
        </p:txBody>
      </p:sp>
      <p:grpSp>
        <p:nvGrpSpPr>
          <p:cNvPr id="83" name="Group 865">
            <a:extLst>
              <a:ext uri="{FF2B5EF4-FFF2-40B4-BE49-F238E27FC236}">
                <a16:creationId xmlns:a16="http://schemas.microsoft.com/office/drawing/2014/main" id="{8C6B0609-6F67-4B1A-BAA9-C654BFE9ECED}"/>
              </a:ext>
            </a:extLst>
          </p:cNvPr>
          <p:cNvGrpSpPr/>
          <p:nvPr/>
        </p:nvGrpSpPr>
        <p:grpSpPr>
          <a:xfrm>
            <a:off x="2401791" y="2470676"/>
            <a:ext cx="1625177" cy="457200"/>
            <a:chOff x="0" y="0"/>
            <a:chExt cx="3251200" cy="914400"/>
          </a:xfrm>
        </p:grpSpPr>
        <p:sp>
          <p:nvSpPr>
            <p:cNvPr id="84" name="Shape 863">
              <a:extLst>
                <a:ext uri="{FF2B5EF4-FFF2-40B4-BE49-F238E27FC236}">
                  <a16:creationId xmlns:a16="http://schemas.microsoft.com/office/drawing/2014/main" id="{C6DE1E6A-BC68-4826-8D93-60B59F0B52F5}"/>
                </a:ext>
              </a:extLst>
            </p:cNvPr>
            <p:cNvSpPr/>
            <p:nvPr/>
          </p:nvSpPr>
          <p:spPr>
            <a:xfrm>
              <a:off x="0" y="0"/>
              <a:ext cx="3251200" cy="914400"/>
            </a:xfrm>
            <a:prstGeom prst="rect">
              <a:avLst/>
            </a:prstGeom>
            <a:solidFill>
              <a:srgbClr val="FBE5D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85" name="Shape 864">
              <a:extLst>
                <a:ext uri="{FF2B5EF4-FFF2-40B4-BE49-F238E27FC236}">
                  <a16:creationId xmlns:a16="http://schemas.microsoft.com/office/drawing/2014/main" id="{7A41375B-F676-42BA-B431-CC44D2B6ADA6}"/>
                </a:ext>
              </a:extLst>
            </p:cNvPr>
            <p:cNvSpPr/>
            <p:nvPr/>
          </p:nvSpPr>
          <p:spPr>
            <a:xfrm>
              <a:off x="0" y="26315"/>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app1</a:t>
              </a:r>
            </a:p>
          </p:txBody>
        </p:sp>
      </p:grpSp>
      <p:grpSp>
        <p:nvGrpSpPr>
          <p:cNvPr id="86" name="Group 868">
            <a:extLst>
              <a:ext uri="{FF2B5EF4-FFF2-40B4-BE49-F238E27FC236}">
                <a16:creationId xmlns:a16="http://schemas.microsoft.com/office/drawing/2014/main" id="{6B6FD8EF-3662-4CCC-82B0-A8ED5134038E}"/>
              </a:ext>
            </a:extLst>
          </p:cNvPr>
          <p:cNvGrpSpPr/>
          <p:nvPr/>
        </p:nvGrpSpPr>
        <p:grpSpPr>
          <a:xfrm>
            <a:off x="4128541" y="2470676"/>
            <a:ext cx="1625177" cy="457200"/>
            <a:chOff x="0" y="0"/>
            <a:chExt cx="3251200" cy="914400"/>
          </a:xfrm>
        </p:grpSpPr>
        <p:sp>
          <p:nvSpPr>
            <p:cNvPr id="87" name="Shape 866">
              <a:extLst>
                <a:ext uri="{FF2B5EF4-FFF2-40B4-BE49-F238E27FC236}">
                  <a16:creationId xmlns:a16="http://schemas.microsoft.com/office/drawing/2014/main" id="{4CD23240-CF42-4CEF-A0F3-7BBE222FCF16}"/>
                </a:ext>
              </a:extLst>
            </p:cNvPr>
            <p:cNvSpPr/>
            <p:nvPr/>
          </p:nvSpPr>
          <p:spPr>
            <a:xfrm>
              <a:off x="0" y="0"/>
              <a:ext cx="3251200" cy="914400"/>
            </a:xfrm>
            <a:prstGeom prst="rect">
              <a:avLst/>
            </a:prstGeom>
            <a:solidFill>
              <a:srgbClr val="FBE5D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88" name="Shape 867">
              <a:extLst>
                <a:ext uri="{FF2B5EF4-FFF2-40B4-BE49-F238E27FC236}">
                  <a16:creationId xmlns:a16="http://schemas.microsoft.com/office/drawing/2014/main" id="{B864078F-C478-426E-A317-0408384EDBCA}"/>
                </a:ext>
              </a:extLst>
            </p:cNvPr>
            <p:cNvSpPr/>
            <p:nvPr/>
          </p:nvSpPr>
          <p:spPr>
            <a:xfrm>
              <a:off x="0" y="26315"/>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app2</a:t>
              </a:r>
            </a:p>
          </p:txBody>
        </p:sp>
      </p:grpSp>
      <p:grpSp>
        <p:nvGrpSpPr>
          <p:cNvPr id="89" name="Group 871">
            <a:extLst>
              <a:ext uri="{FF2B5EF4-FFF2-40B4-BE49-F238E27FC236}">
                <a16:creationId xmlns:a16="http://schemas.microsoft.com/office/drawing/2014/main" id="{0F2D899B-BE6D-44A3-9A7B-9AD4F7749A12}"/>
              </a:ext>
            </a:extLst>
          </p:cNvPr>
          <p:cNvGrpSpPr/>
          <p:nvPr/>
        </p:nvGrpSpPr>
        <p:grpSpPr>
          <a:xfrm>
            <a:off x="9004071" y="2470676"/>
            <a:ext cx="1625177" cy="457200"/>
            <a:chOff x="0" y="0"/>
            <a:chExt cx="3251200" cy="914400"/>
          </a:xfrm>
        </p:grpSpPr>
        <p:sp>
          <p:nvSpPr>
            <p:cNvPr id="90" name="Shape 869">
              <a:extLst>
                <a:ext uri="{FF2B5EF4-FFF2-40B4-BE49-F238E27FC236}">
                  <a16:creationId xmlns:a16="http://schemas.microsoft.com/office/drawing/2014/main" id="{FECB8316-08CA-4027-B581-7C26C8A5DF49}"/>
                </a:ext>
              </a:extLst>
            </p:cNvPr>
            <p:cNvSpPr/>
            <p:nvPr/>
          </p:nvSpPr>
          <p:spPr>
            <a:xfrm>
              <a:off x="0" y="0"/>
              <a:ext cx="3251200" cy="914400"/>
            </a:xfrm>
            <a:prstGeom prst="rect">
              <a:avLst/>
            </a:prstGeom>
            <a:solidFill>
              <a:srgbClr val="FBE5D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91" name="Shape 870">
              <a:extLst>
                <a:ext uri="{FF2B5EF4-FFF2-40B4-BE49-F238E27FC236}">
                  <a16:creationId xmlns:a16="http://schemas.microsoft.com/office/drawing/2014/main" id="{4C4AEC79-B103-41BE-B0EF-22F9BEDF1300}"/>
                </a:ext>
              </a:extLst>
            </p:cNvPr>
            <p:cNvSpPr/>
            <p:nvPr/>
          </p:nvSpPr>
          <p:spPr>
            <a:xfrm>
              <a:off x="0" y="26315"/>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app4</a:t>
              </a:r>
            </a:p>
          </p:txBody>
        </p:sp>
      </p:grpSp>
      <p:grpSp>
        <p:nvGrpSpPr>
          <p:cNvPr id="92" name="Group 874">
            <a:extLst>
              <a:ext uri="{FF2B5EF4-FFF2-40B4-BE49-F238E27FC236}">
                <a16:creationId xmlns:a16="http://schemas.microsoft.com/office/drawing/2014/main" id="{9001F30A-0A95-4D47-A4BA-5122F565165C}"/>
              </a:ext>
            </a:extLst>
          </p:cNvPr>
          <p:cNvGrpSpPr/>
          <p:nvPr/>
        </p:nvGrpSpPr>
        <p:grpSpPr>
          <a:xfrm>
            <a:off x="7277321" y="2470676"/>
            <a:ext cx="1625177" cy="457200"/>
            <a:chOff x="0" y="0"/>
            <a:chExt cx="3251200" cy="914400"/>
          </a:xfrm>
        </p:grpSpPr>
        <p:sp>
          <p:nvSpPr>
            <p:cNvPr id="93" name="Shape 872">
              <a:extLst>
                <a:ext uri="{FF2B5EF4-FFF2-40B4-BE49-F238E27FC236}">
                  <a16:creationId xmlns:a16="http://schemas.microsoft.com/office/drawing/2014/main" id="{4C033077-3177-4976-B02E-5A02764EA156}"/>
                </a:ext>
              </a:extLst>
            </p:cNvPr>
            <p:cNvSpPr/>
            <p:nvPr/>
          </p:nvSpPr>
          <p:spPr>
            <a:xfrm>
              <a:off x="0" y="0"/>
              <a:ext cx="3251200" cy="914400"/>
            </a:xfrm>
            <a:prstGeom prst="rect">
              <a:avLst/>
            </a:prstGeom>
            <a:solidFill>
              <a:srgbClr val="FBE5D6"/>
            </a:solidFill>
            <a:ln w="12700" cap="flat">
              <a:noFill/>
              <a:miter lim="400000"/>
            </a:ln>
            <a:effectLst/>
          </p:spPr>
          <p:txBody>
            <a:bodyPr wrap="square" lIns="91438" tIns="91438" rIns="91438" bIns="91438" numCol="1" anchor="ctr">
              <a:noAutofit/>
            </a:bodyPr>
            <a:lstStyle/>
            <a:p>
              <a:pPr algn="ctr" defTabSz="609473" eaLnBrk="1" fontAlgn="auto" hangingPunct="1">
                <a:spcBef>
                  <a:spcPts val="0"/>
                </a:spcBef>
                <a:spcAft>
                  <a:spcPts val="0"/>
                </a:spcAft>
                <a:defRPr sz="3600" b="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94" name="Shape 873">
              <a:extLst>
                <a:ext uri="{FF2B5EF4-FFF2-40B4-BE49-F238E27FC236}">
                  <a16:creationId xmlns:a16="http://schemas.microsoft.com/office/drawing/2014/main" id="{D10CC564-2620-46D3-9D98-3AD720159125}"/>
                </a:ext>
              </a:extLst>
            </p:cNvPr>
            <p:cNvSpPr/>
            <p:nvPr/>
          </p:nvSpPr>
          <p:spPr>
            <a:xfrm>
              <a:off x="0" y="26315"/>
              <a:ext cx="3251200" cy="86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38" tIns="91438" rIns="91438" bIns="91438" numCol="1" anchor="ctr">
              <a:spAutoFit/>
            </a:bodyPr>
            <a:lstStyle>
              <a:lvl1pPr algn="ctr" defTabSz="1219169">
                <a:lnSpc>
                  <a:spcPct val="100000"/>
                </a:lnSpc>
                <a:defRPr sz="4800" b="0">
                  <a:solidFill>
                    <a:srgbClr val="000000"/>
                  </a:solidFill>
                  <a:latin typeface="Arial"/>
                  <a:ea typeface="Arial"/>
                  <a:cs typeface="Arial"/>
                  <a:sym typeface="Arial"/>
                </a:defRPr>
              </a:lvl1pPr>
            </a:lstStyle>
            <a:p>
              <a:pPr defTabSz="1219190" eaLnBrk="1" fontAlgn="auto" hangingPunct="1">
                <a:spcBef>
                  <a:spcPts val="0"/>
                </a:spcBef>
                <a:spcAft>
                  <a:spcPts val="0"/>
                </a:spcAft>
                <a:defRPr/>
              </a:pPr>
              <a:r>
                <a:rPr sz="1600" kern="0"/>
                <a:t>app3</a:t>
              </a:r>
            </a:p>
          </p:txBody>
        </p:sp>
      </p:grpSp>
      <p:sp>
        <p:nvSpPr>
          <p:cNvPr id="95" name="Shape 875">
            <a:extLst>
              <a:ext uri="{FF2B5EF4-FFF2-40B4-BE49-F238E27FC236}">
                <a16:creationId xmlns:a16="http://schemas.microsoft.com/office/drawing/2014/main" id="{83519BE4-B318-41A6-94F1-5097D8321658}"/>
              </a:ext>
            </a:extLst>
          </p:cNvPr>
          <p:cNvSpPr/>
          <p:nvPr/>
        </p:nvSpPr>
        <p:spPr>
          <a:xfrm>
            <a:off x="573469" y="3080276"/>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Layer</a:t>
            </a:r>
          </a:p>
        </p:txBody>
      </p:sp>
      <p:sp>
        <p:nvSpPr>
          <p:cNvPr id="96" name="Shape 876">
            <a:extLst>
              <a:ext uri="{FF2B5EF4-FFF2-40B4-BE49-F238E27FC236}">
                <a16:creationId xmlns:a16="http://schemas.microsoft.com/office/drawing/2014/main" id="{842AE05A-4913-4F2B-B1B1-9A4E21992CC6}"/>
              </a:ext>
            </a:extLst>
          </p:cNvPr>
          <p:cNvSpPr/>
          <p:nvPr/>
        </p:nvSpPr>
        <p:spPr>
          <a:xfrm>
            <a:off x="1792351" y="3004076"/>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97" name="Shape 877">
            <a:extLst>
              <a:ext uri="{FF2B5EF4-FFF2-40B4-BE49-F238E27FC236}">
                <a16:creationId xmlns:a16="http://schemas.microsoft.com/office/drawing/2014/main" id="{DE980673-E041-4FA1-A532-70362098002D}"/>
              </a:ext>
            </a:extLst>
          </p:cNvPr>
          <p:cNvSpPr/>
          <p:nvPr/>
        </p:nvSpPr>
        <p:spPr>
          <a:xfrm>
            <a:off x="1792351" y="3537476"/>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98" name="Shape 878">
            <a:extLst>
              <a:ext uri="{FF2B5EF4-FFF2-40B4-BE49-F238E27FC236}">
                <a16:creationId xmlns:a16="http://schemas.microsoft.com/office/drawing/2014/main" id="{359795F2-BD99-4C00-9D71-2429C3805F35}"/>
              </a:ext>
            </a:extLst>
          </p:cNvPr>
          <p:cNvSpPr/>
          <p:nvPr/>
        </p:nvSpPr>
        <p:spPr>
          <a:xfrm>
            <a:off x="573469" y="3613677"/>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Layer</a:t>
            </a:r>
          </a:p>
        </p:txBody>
      </p:sp>
      <p:sp>
        <p:nvSpPr>
          <p:cNvPr id="99" name="Shape 879">
            <a:extLst>
              <a:ext uri="{FF2B5EF4-FFF2-40B4-BE49-F238E27FC236}">
                <a16:creationId xmlns:a16="http://schemas.microsoft.com/office/drawing/2014/main" id="{EABBFDBD-3366-4A17-8DB0-66D896ADBED2}"/>
              </a:ext>
            </a:extLst>
          </p:cNvPr>
          <p:cNvSpPr/>
          <p:nvPr/>
        </p:nvSpPr>
        <p:spPr>
          <a:xfrm>
            <a:off x="573469" y="2546876"/>
            <a:ext cx="1625177" cy="338532"/>
          </a:xfrm>
          <a:prstGeom prst="rect">
            <a:avLst/>
          </a:prstGeom>
          <a:ln w="12700">
            <a:miter lim="400000"/>
          </a:ln>
          <a:extLst>
            <a:ext uri="{C572A759-6A51-4108-AA02-DFA0A04FC94B}">
              <ma14:wrappingTextBoxFlag xmlns="" xmlns:ma14="http://schemas.microsoft.com/office/mac/drawingml/2011/main" val="1"/>
            </a:ext>
          </a:extLst>
        </p:spPr>
        <p:txBody>
          <a:bodyPr lIns="45709" tIns="45709" rIns="45709" bIns="45709">
            <a:spAutoFit/>
          </a:bodyPr>
          <a:lstStyle>
            <a:lvl1pPr algn="ctr" defTabSz="1219169">
              <a:lnSpc>
                <a:spcPct val="100000"/>
              </a:lnSpc>
              <a:defRPr sz="3200" b="0">
                <a:solidFill>
                  <a:srgbClr val="000000"/>
                </a:solidFill>
                <a:latin typeface="Calibri"/>
                <a:ea typeface="Calibri"/>
                <a:cs typeface="Calibri"/>
                <a:sym typeface="Calibri"/>
              </a:defRPr>
            </a:lvl1pPr>
          </a:lstStyle>
          <a:p>
            <a:pPr defTabSz="1219190" eaLnBrk="1" fontAlgn="auto" hangingPunct="1">
              <a:spcBef>
                <a:spcPts val="0"/>
              </a:spcBef>
              <a:spcAft>
                <a:spcPts val="0"/>
              </a:spcAft>
              <a:defRPr/>
            </a:pPr>
            <a:r>
              <a:rPr sz="1600" kern="0"/>
              <a:t>Layer</a:t>
            </a:r>
          </a:p>
        </p:txBody>
      </p:sp>
      <p:sp>
        <p:nvSpPr>
          <p:cNvPr id="100" name="Shape 880">
            <a:extLst>
              <a:ext uri="{FF2B5EF4-FFF2-40B4-BE49-F238E27FC236}">
                <a16:creationId xmlns:a16="http://schemas.microsoft.com/office/drawing/2014/main" id="{47BE073C-3AC8-48FE-9E15-F8C6F85B0129}"/>
              </a:ext>
            </a:extLst>
          </p:cNvPr>
          <p:cNvSpPr/>
          <p:nvPr/>
        </p:nvSpPr>
        <p:spPr>
          <a:xfrm>
            <a:off x="1792351" y="2470675"/>
            <a:ext cx="30472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cubicBezTo>
                  <a:pt x="10800" y="13218"/>
                  <a:pt x="5965" y="10800"/>
                  <a:pt x="0" y="10800"/>
                </a:cubicBezTo>
                <a:cubicBezTo>
                  <a:pt x="5965" y="10800"/>
                  <a:pt x="10800" y="8382"/>
                  <a:pt x="10800" y="5400"/>
                </a:cubicBezTo>
                <a:cubicBezTo>
                  <a:pt x="10800" y="2418"/>
                  <a:pt x="15635" y="0"/>
                  <a:pt x="21600" y="0"/>
                </a:cubicBezTo>
              </a:path>
            </a:pathLst>
          </a:custGeom>
          <a:noFill/>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101" name="Shape 881">
            <a:extLst>
              <a:ext uri="{FF2B5EF4-FFF2-40B4-BE49-F238E27FC236}">
                <a16:creationId xmlns:a16="http://schemas.microsoft.com/office/drawing/2014/main" id="{83D6641C-3B64-4825-80EF-F8FC597B83A6}"/>
              </a:ext>
            </a:extLst>
          </p:cNvPr>
          <p:cNvSpPr/>
          <p:nvPr/>
        </p:nvSpPr>
        <p:spPr>
          <a:xfrm rot="5400000">
            <a:off x="3100081" y="1467588"/>
            <a:ext cx="228600"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102" name="Shape 882">
            <a:extLst>
              <a:ext uri="{FF2B5EF4-FFF2-40B4-BE49-F238E27FC236}">
                <a16:creationId xmlns:a16="http://schemas.microsoft.com/office/drawing/2014/main" id="{6DE48E3F-FEC7-47C8-9819-8AC139E2C00D}"/>
              </a:ext>
            </a:extLst>
          </p:cNvPr>
          <p:cNvSpPr/>
          <p:nvPr/>
        </p:nvSpPr>
        <p:spPr>
          <a:xfrm rot="5400000">
            <a:off x="4826831" y="1467588"/>
            <a:ext cx="228600"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103" name="Shape 883">
            <a:extLst>
              <a:ext uri="{FF2B5EF4-FFF2-40B4-BE49-F238E27FC236}">
                <a16:creationId xmlns:a16="http://schemas.microsoft.com/office/drawing/2014/main" id="{5984DEBD-3C27-490D-BCBE-6E001B81C88A}"/>
              </a:ext>
            </a:extLst>
          </p:cNvPr>
          <p:cNvSpPr/>
          <p:nvPr/>
        </p:nvSpPr>
        <p:spPr>
          <a:xfrm rot="5400000">
            <a:off x="7975611" y="1467588"/>
            <a:ext cx="228600"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sp>
        <p:nvSpPr>
          <p:cNvPr id="104" name="Shape 884">
            <a:extLst>
              <a:ext uri="{FF2B5EF4-FFF2-40B4-BE49-F238E27FC236}">
                <a16:creationId xmlns:a16="http://schemas.microsoft.com/office/drawing/2014/main" id="{E2081CFD-8969-4F44-A9D7-DEFFDD8F00B9}"/>
              </a:ext>
            </a:extLst>
          </p:cNvPr>
          <p:cNvSpPr/>
          <p:nvPr/>
        </p:nvSpPr>
        <p:spPr>
          <a:xfrm rot="5400000">
            <a:off x="9702361" y="1467588"/>
            <a:ext cx="228600" cy="1625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787"/>
                  <a:pt x="10800" y="17550"/>
                </a:cubicBezTo>
                <a:lnTo>
                  <a:pt x="10800" y="14850"/>
                </a:lnTo>
                <a:cubicBezTo>
                  <a:pt x="10800" y="12613"/>
                  <a:pt x="5965" y="10800"/>
                  <a:pt x="0" y="10800"/>
                </a:cubicBezTo>
                <a:cubicBezTo>
                  <a:pt x="5965" y="10800"/>
                  <a:pt x="10800" y="8987"/>
                  <a:pt x="10800" y="6750"/>
                </a:cubicBezTo>
                <a:lnTo>
                  <a:pt x="10800" y="4050"/>
                </a:lnTo>
                <a:cubicBezTo>
                  <a:pt x="10800" y="1813"/>
                  <a:pt x="15635" y="0"/>
                  <a:pt x="21600" y="0"/>
                </a:cubicBezTo>
              </a:path>
            </a:pathLst>
          </a:custGeom>
          <a:ln w="3175">
            <a:solidFill>
              <a:srgbClr val="000000"/>
            </a:solidFill>
            <a:prstDash val="sysDash"/>
          </a:ln>
        </p:spPr>
        <p:txBody>
          <a:bodyPr lIns="45709" tIns="45709" rIns="45709" bIns="45709" anchor="ctr"/>
          <a:lstStyle/>
          <a:p>
            <a:pPr algn="ctr" defTabSz="609473" eaLnBrk="1" fontAlgn="auto" hangingPunct="1">
              <a:spcBef>
                <a:spcPts val="0"/>
              </a:spcBef>
              <a:spcAft>
                <a:spcPts val="0"/>
              </a:spcAft>
              <a:defRPr sz="4800" b="0">
                <a:solidFill>
                  <a:srgbClr val="000000"/>
                </a:solidFill>
                <a:latin typeface="Arial"/>
                <a:ea typeface="Arial"/>
                <a:cs typeface="Arial"/>
                <a:sym typeface="Arial"/>
              </a:defRPr>
            </a:pPr>
            <a:endParaRPr sz="1600" kern="0">
              <a:solidFill>
                <a:srgbClr val="000000"/>
              </a:solidFill>
              <a:latin typeface="Arial"/>
              <a:ea typeface="Arial"/>
              <a:cs typeface="Arial"/>
              <a:sym typeface="Arial"/>
            </a:endParaRPr>
          </a:p>
        </p:txBody>
      </p:sp>
      <p:pic>
        <p:nvPicPr>
          <p:cNvPr id="105" name="image28.png" descr="\\psf\Home\Desktop\Graphic Tank\vector_v-trans-01.png">
            <a:extLst>
              <a:ext uri="{FF2B5EF4-FFF2-40B4-BE49-F238E27FC236}">
                <a16:creationId xmlns:a16="http://schemas.microsoft.com/office/drawing/2014/main" id="{1AED3157-67B9-4CAF-BBEF-EE469CA3832B}"/>
              </a:ext>
            </a:extLst>
          </p:cNvPr>
          <p:cNvPicPr>
            <a:picLocks noChangeAspect="1"/>
          </p:cNvPicPr>
          <p:nvPr/>
        </p:nvPicPr>
        <p:blipFill>
          <a:blip r:embed="rId3">
            <a:extLst/>
          </a:blip>
          <a:stretch>
            <a:fillRect/>
          </a:stretch>
        </p:blipFill>
        <p:spPr>
          <a:xfrm>
            <a:off x="10605989" y="1150897"/>
            <a:ext cx="1326804" cy="833440"/>
          </a:xfrm>
          <a:prstGeom prst="rect">
            <a:avLst/>
          </a:prstGeom>
          <a:ln w="12700">
            <a:miter lim="400000"/>
          </a:ln>
        </p:spPr>
      </p:pic>
      <p:sp>
        <p:nvSpPr>
          <p:cNvPr id="106" name="Content Placeholder 6">
            <a:extLst>
              <a:ext uri="{FF2B5EF4-FFF2-40B4-BE49-F238E27FC236}">
                <a16:creationId xmlns:a16="http://schemas.microsoft.com/office/drawing/2014/main" id="{488F035F-1F96-426A-9E46-55F68DD82444}"/>
              </a:ext>
            </a:extLst>
          </p:cNvPr>
          <p:cNvSpPr txBox="1">
            <a:spLocks/>
          </p:cNvSpPr>
          <p:nvPr/>
        </p:nvSpPr>
        <p:spPr bwMode="gray">
          <a:xfrm>
            <a:off x="256032" y="5273020"/>
            <a:ext cx="5674712" cy="138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Layers allow for reuse</a:t>
            </a:r>
          </a:p>
          <a:p>
            <a:pPr marL="457071" lvl="1" indent="-228535" defTabSz="896684">
              <a:defRPr/>
            </a:pPr>
            <a:r>
              <a:rPr lang="en-US" sz="1800" dirty="0">
                <a:solidFill>
                  <a:srgbClr val="0B427B"/>
                </a:solidFill>
              </a:rPr>
              <a:t>More containers per host</a:t>
            </a:r>
          </a:p>
          <a:p>
            <a:pPr marL="457071" lvl="1" indent="-228535" defTabSz="896684">
              <a:defRPr/>
            </a:pPr>
            <a:r>
              <a:rPr lang="en-US" sz="1800" dirty="0">
                <a:solidFill>
                  <a:srgbClr val="0B427B"/>
                </a:solidFill>
              </a:rPr>
              <a:t>Faster start-up/download time – base layers are "cached"</a:t>
            </a:r>
          </a:p>
        </p:txBody>
      </p:sp>
      <p:sp>
        <p:nvSpPr>
          <p:cNvPr id="107" name="Content Placeholder 7">
            <a:extLst>
              <a:ext uri="{FF2B5EF4-FFF2-40B4-BE49-F238E27FC236}">
                <a16:creationId xmlns:a16="http://schemas.microsoft.com/office/drawing/2014/main" id="{D5620DD6-71F3-4FCD-A589-67679BA19D37}"/>
              </a:ext>
            </a:extLst>
          </p:cNvPr>
          <p:cNvSpPr txBox="1">
            <a:spLocks/>
          </p:cNvSpPr>
          <p:nvPr/>
        </p:nvSpPr>
        <p:spPr>
          <a:xfrm>
            <a:off x="6174056" y="5273020"/>
            <a:ext cx="5674712" cy="1387635"/>
          </a:xfrm>
          <a:prstGeom prst="rect">
            <a:avLst/>
          </a:prstGeom>
        </p:spPr>
        <p:txBody>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0833"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Images</a:t>
            </a:r>
          </a:p>
          <a:p>
            <a:pPr marL="457071" lvl="1" indent="-228535" defTabSz="896684">
              <a:defRPr/>
            </a:pPr>
            <a:r>
              <a:rPr lang="en-US" sz="1800" dirty="0" err="1">
                <a:solidFill>
                  <a:srgbClr val="0B427B"/>
                </a:solidFill>
              </a:rPr>
              <a:t>Tarball</a:t>
            </a:r>
            <a:r>
              <a:rPr lang="en-US" sz="1800" dirty="0">
                <a:solidFill>
                  <a:srgbClr val="0B427B"/>
                </a:solidFill>
              </a:rPr>
              <a:t> of layers (each layer is a </a:t>
            </a:r>
            <a:r>
              <a:rPr lang="en-US" sz="1800" dirty="0" err="1">
                <a:solidFill>
                  <a:srgbClr val="0B427B"/>
                </a:solidFill>
              </a:rPr>
              <a:t>tarball</a:t>
            </a:r>
            <a:r>
              <a:rPr lang="en-US" sz="1800" dirty="0">
                <a:solidFill>
                  <a:srgbClr val="0B427B"/>
                </a:solidFill>
              </a:rPr>
              <a:t>)</a:t>
            </a:r>
          </a:p>
        </p:txBody>
      </p:sp>
    </p:spTree>
    <p:extLst>
      <p:ext uri="{BB962C8B-B14F-4D97-AF65-F5344CB8AC3E}">
        <p14:creationId xmlns:p14="http://schemas.microsoft.com/office/powerpoint/2010/main" val="2319864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Why Customers are Interested in Docker</a:t>
            </a:r>
          </a:p>
        </p:txBody>
      </p:sp>
      <p:sp>
        <p:nvSpPr>
          <p:cNvPr id="68" name="Content Placeholder 8">
            <a:extLst>
              <a:ext uri="{FF2B5EF4-FFF2-40B4-BE49-F238E27FC236}">
                <a16:creationId xmlns:a16="http://schemas.microsoft.com/office/drawing/2014/main" id="{F5CE0D3A-6741-4E17-894E-C02EA02711CE}"/>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Containers are a critical foundation for hybrid apps</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Ship more software</a:t>
            </a:r>
          </a:p>
          <a:p>
            <a:pPr marL="457071" lvl="1" indent="-228535" defTabSz="896684">
              <a:defRPr/>
            </a:pPr>
            <a:r>
              <a:rPr lang="en-US" sz="1800" dirty="0">
                <a:solidFill>
                  <a:srgbClr val="0B427B"/>
                </a:solidFill>
              </a:rPr>
              <a:t>Accelerate development and CI/CD pipelines by eliminating headaches of setting up environments and dealing with differences between environments</a:t>
            </a:r>
          </a:p>
          <a:p>
            <a:pPr marL="457071" lvl="1" indent="-228535" defTabSz="896684">
              <a:defRPr/>
            </a:pPr>
            <a:r>
              <a:rPr lang="en-US" sz="1800" dirty="0">
                <a:solidFill>
                  <a:srgbClr val="0B427B"/>
                </a:solidFill>
              </a:rPr>
              <a:t>On average, Docker users ship software 7X more frequently</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Resource efficiency</a:t>
            </a:r>
          </a:p>
          <a:p>
            <a:pPr marL="457071" lvl="1" indent="-228535" defTabSz="896684">
              <a:defRPr/>
            </a:pPr>
            <a:r>
              <a:rPr lang="en-US" sz="1800" dirty="0">
                <a:solidFill>
                  <a:srgbClr val="0B427B"/>
                </a:solidFill>
              </a:rPr>
              <a:t>Lightweight containers run on a single machine and share the same OS kernel while images are layered file systems sharing common files to make efficient use of RAM and disk and start instantly</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App portability</a:t>
            </a:r>
          </a:p>
          <a:p>
            <a:pPr marL="457071" lvl="1" indent="-228535" defTabSz="896684">
              <a:defRPr/>
            </a:pPr>
            <a:r>
              <a:rPr lang="en-US" sz="1800" dirty="0">
                <a:solidFill>
                  <a:srgbClr val="0B427B"/>
                </a:solidFill>
              </a:rPr>
              <a:t>Isolated containers package the application, dependencies and configurations together</a:t>
            </a:r>
          </a:p>
          <a:p>
            <a:pPr marL="457071" lvl="1" indent="-228535" defTabSz="896684">
              <a:defRPr/>
            </a:pPr>
            <a:r>
              <a:rPr lang="en-US" sz="1800" dirty="0">
                <a:solidFill>
                  <a:srgbClr val="0B427B"/>
                </a:solidFill>
              </a:rPr>
              <a:t>These containers can then seamlessly move across environments and infrastructures</a:t>
            </a:r>
          </a:p>
          <a:p>
            <a:pPr marL="457071" lvl="1" indent="-228535" defTabSz="896684">
              <a:defRPr/>
            </a:pPr>
            <a:endParaRPr lang="en-US" sz="1800" dirty="0">
              <a:solidFill>
                <a:srgbClr val="000000"/>
              </a:solidFill>
            </a:endParaRPr>
          </a:p>
        </p:txBody>
      </p:sp>
      <p:pic>
        <p:nvPicPr>
          <p:cNvPr id="69" name="image28.png" descr="\\psf\Home\Desktop\Graphic Tank\vector_v-trans-01.png">
            <a:extLst>
              <a:ext uri="{FF2B5EF4-FFF2-40B4-BE49-F238E27FC236}">
                <a16:creationId xmlns:a16="http://schemas.microsoft.com/office/drawing/2014/main" id="{B22A504C-465B-480C-B35A-94EA3AE02A87}"/>
              </a:ext>
            </a:extLst>
          </p:cNvPr>
          <p:cNvPicPr>
            <a:picLocks noChangeAspect="1"/>
          </p:cNvPicPr>
          <p:nvPr/>
        </p:nvPicPr>
        <p:blipFill>
          <a:blip r:embed="rId3">
            <a:extLst/>
          </a:blip>
          <a:stretch>
            <a:fillRect/>
          </a:stretch>
        </p:blipFill>
        <p:spPr>
          <a:xfrm>
            <a:off x="10605989" y="1152145"/>
            <a:ext cx="1326804" cy="833440"/>
          </a:xfrm>
          <a:prstGeom prst="rect">
            <a:avLst/>
          </a:prstGeom>
          <a:ln w="12700">
            <a:miter lim="400000"/>
          </a:ln>
        </p:spPr>
      </p:pic>
    </p:spTree>
    <p:extLst>
      <p:ext uri="{BB962C8B-B14F-4D97-AF65-F5344CB8AC3E}">
        <p14:creationId xmlns:p14="http://schemas.microsoft.com/office/powerpoint/2010/main" val="8888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Orchestration Responsibilities</a:t>
            </a:r>
          </a:p>
        </p:txBody>
      </p:sp>
      <p:pic>
        <p:nvPicPr>
          <p:cNvPr id="34" name="image40.png">
            <a:extLst>
              <a:ext uri="{FF2B5EF4-FFF2-40B4-BE49-F238E27FC236}">
                <a16:creationId xmlns:a16="http://schemas.microsoft.com/office/drawing/2014/main" id="{5B9A1C3F-DD0D-4170-B179-513816CBB2D7}"/>
              </a:ext>
            </a:extLst>
          </p:cNvPr>
          <p:cNvPicPr>
            <a:picLocks noChangeAspect="1"/>
          </p:cNvPicPr>
          <p:nvPr/>
        </p:nvPicPr>
        <p:blipFill>
          <a:blip r:embed="rId3">
            <a:extLst/>
          </a:blip>
          <a:stretch>
            <a:fillRect/>
          </a:stretch>
        </p:blipFill>
        <p:spPr>
          <a:xfrm>
            <a:off x="4556889" y="1084418"/>
            <a:ext cx="7291878" cy="5438446"/>
          </a:xfrm>
          <a:prstGeom prst="rect">
            <a:avLst/>
          </a:prstGeom>
          <a:ln w="12700">
            <a:miter lim="400000"/>
          </a:ln>
        </p:spPr>
      </p:pic>
      <p:sp>
        <p:nvSpPr>
          <p:cNvPr id="35" name="Content Placeholder 11">
            <a:extLst>
              <a:ext uri="{FF2B5EF4-FFF2-40B4-BE49-F238E27FC236}">
                <a16:creationId xmlns:a16="http://schemas.microsoft.com/office/drawing/2014/main" id="{2FBCC0FD-C6C7-48EB-B291-A505B7C8D2AA}"/>
              </a:ext>
            </a:extLst>
          </p:cNvPr>
          <p:cNvSpPr txBox="1">
            <a:spLocks/>
          </p:cNvSpPr>
          <p:nvPr/>
        </p:nvSpPr>
        <p:spPr bwMode="gray">
          <a:xfrm>
            <a:off x="256033" y="1170433"/>
            <a:ext cx="4300857" cy="53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 orchestration</a:t>
            </a:r>
          </a:p>
          <a:p>
            <a:pPr marL="457071" lvl="1" indent="-228535" defTabSz="896684">
              <a:defRPr/>
            </a:pPr>
            <a:r>
              <a:rPr lang="en-US" sz="1800" dirty="0">
                <a:solidFill>
                  <a:srgbClr val="0B427B"/>
                </a:solidFill>
              </a:rPr>
              <a:t>Scheduling</a:t>
            </a:r>
          </a:p>
          <a:p>
            <a:pPr marL="457071" lvl="1" indent="-228535" defTabSz="896684">
              <a:defRPr/>
            </a:pPr>
            <a:r>
              <a:rPr lang="en-US" sz="1800" dirty="0">
                <a:solidFill>
                  <a:srgbClr val="0B427B"/>
                </a:solidFill>
              </a:rPr>
              <a:t>Cluster management</a:t>
            </a:r>
          </a:p>
          <a:p>
            <a:pPr marL="457071" lvl="1" indent="-228535" defTabSz="896684">
              <a:defRPr/>
            </a:pPr>
            <a:r>
              <a:rPr lang="en-US" sz="1800" dirty="0">
                <a:solidFill>
                  <a:srgbClr val="0B427B"/>
                </a:solidFill>
              </a:rPr>
              <a:t>Service discovery</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Related functionality</a:t>
            </a:r>
          </a:p>
          <a:p>
            <a:pPr marL="457071" lvl="1" indent="-228535" defTabSz="896684">
              <a:defRPr/>
            </a:pPr>
            <a:r>
              <a:rPr lang="en-US" sz="1800" dirty="0">
                <a:solidFill>
                  <a:srgbClr val="0B427B"/>
                </a:solidFill>
              </a:rPr>
              <a:t>Provisioning</a:t>
            </a:r>
          </a:p>
          <a:p>
            <a:pPr marL="457071" lvl="1" indent="-228535" defTabSz="896684">
              <a:defRPr/>
            </a:pPr>
            <a:r>
              <a:rPr lang="en-US" sz="1800" dirty="0">
                <a:solidFill>
                  <a:srgbClr val="0B427B"/>
                </a:solidFill>
              </a:rPr>
              <a:t>Monitoring</a:t>
            </a:r>
          </a:p>
          <a:p>
            <a:pPr marL="457071" lvl="1" indent="-228535" defTabSz="896684">
              <a:defRPr/>
            </a:pPr>
            <a:r>
              <a:rPr lang="en-US" sz="1800" dirty="0">
                <a:solidFill>
                  <a:srgbClr val="0B427B"/>
                </a:solidFill>
              </a:rPr>
              <a:t>Configuration management</a:t>
            </a:r>
          </a:p>
          <a:p>
            <a:pPr marL="228535" indent="-228535" defTabSz="896684">
              <a:defRPr/>
            </a:pPr>
            <a:endParaRPr lang="en-US" sz="2000" dirty="0">
              <a:solidFill>
                <a:srgbClr val="000000"/>
              </a:solidFill>
            </a:endParaRPr>
          </a:p>
        </p:txBody>
      </p:sp>
      <p:sp>
        <p:nvSpPr>
          <p:cNvPr id="36" name="Shape 956">
            <a:extLst>
              <a:ext uri="{FF2B5EF4-FFF2-40B4-BE49-F238E27FC236}">
                <a16:creationId xmlns:a16="http://schemas.microsoft.com/office/drawing/2014/main" id="{F432BA7A-0E1C-4063-A6B5-D4CD91893FE3}"/>
              </a:ext>
            </a:extLst>
          </p:cNvPr>
          <p:cNvSpPr/>
          <p:nvPr/>
        </p:nvSpPr>
        <p:spPr>
          <a:xfrm>
            <a:off x="4762501" y="1733550"/>
            <a:ext cx="6838951" cy="1905000"/>
          </a:xfrm>
          <a:prstGeom prst="rect">
            <a:avLst/>
          </a:prstGeom>
          <a:noFill/>
          <a:ln w="38100" cap="flat" cmpd="sng" algn="ctr">
            <a:solidFill>
              <a:srgbClr val="00206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614373" eaLnBrk="1" fontAlgn="auto" hangingPunct="1">
              <a:spcBef>
                <a:spcPts val="0"/>
              </a:spcBef>
              <a:spcAft>
                <a:spcPts val="0"/>
              </a:spcAft>
              <a:defRPr/>
            </a:pPr>
            <a:endParaRPr sz="1200" kern="0">
              <a:solidFill>
                <a:srgbClr val="000000"/>
              </a:solidFill>
            </a:endParaRPr>
          </a:p>
        </p:txBody>
      </p:sp>
    </p:spTree>
    <p:extLst>
      <p:ext uri="{BB962C8B-B14F-4D97-AF65-F5344CB8AC3E}">
        <p14:creationId xmlns:p14="http://schemas.microsoft.com/office/powerpoint/2010/main" val="2096880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Container Orchestration on Bluemix</a:t>
            </a:r>
          </a:p>
        </p:txBody>
      </p:sp>
      <p:sp>
        <p:nvSpPr>
          <p:cNvPr id="6" name="Text Placeholder 7">
            <a:extLst>
              <a:ext uri="{FF2B5EF4-FFF2-40B4-BE49-F238E27FC236}">
                <a16:creationId xmlns:a16="http://schemas.microsoft.com/office/drawing/2014/main" id="{AA582BD0-AEC7-4D0E-84FD-1B0553B9C977}"/>
              </a:ext>
            </a:extLst>
          </p:cNvPr>
          <p:cNvSpPr txBox="1">
            <a:spLocks/>
          </p:cNvSpPr>
          <p:nvPr/>
        </p:nvSpPr>
        <p:spPr bwMode="gray">
          <a:xfrm>
            <a:off x="196533" y="1445123"/>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In June 2015 when IBM Bluemix Container Service launched, open source orchestration projects were not available for production</a:t>
            </a:r>
          </a:p>
          <a:p>
            <a:pPr marL="228535" indent="-228535" defTabSz="896684">
              <a:defRPr/>
            </a:pPr>
            <a:endParaRPr lang="en-US" sz="2000" dirty="0">
              <a:solidFill>
                <a:srgbClr val="0B427B"/>
              </a:solidFill>
            </a:endParaRPr>
          </a:p>
          <a:p>
            <a:pPr marL="457071" lvl="1" indent="-228535" defTabSz="896684">
              <a:defRPr/>
            </a:pPr>
            <a:r>
              <a:rPr lang="en-US" sz="1800" dirty="0">
                <a:solidFill>
                  <a:srgbClr val="0B427B"/>
                </a:solidFill>
              </a:rPr>
              <a:t>Kubernetes – July 21, 2015</a:t>
            </a:r>
          </a:p>
          <a:p>
            <a:pPr marL="457071" lvl="1" indent="-228535" defTabSz="896684">
              <a:defRPr/>
            </a:pPr>
            <a:r>
              <a:rPr lang="en-US" sz="1800" dirty="0">
                <a:solidFill>
                  <a:srgbClr val="0B427B"/>
                </a:solidFill>
              </a:rPr>
              <a:t>Docker Swarm – November 3, 2015</a:t>
            </a:r>
          </a:p>
          <a:p>
            <a:pPr marL="457071" lvl="1" indent="-228535" defTabSz="896684">
              <a:defRPr/>
            </a:pPr>
            <a:r>
              <a:rPr lang="en-US" sz="1800" dirty="0">
                <a:solidFill>
                  <a:srgbClr val="0B427B"/>
                </a:solidFill>
              </a:rPr>
              <a:t>Apache Mesos </a:t>
            </a:r>
            <a:r>
              <a:rPr lang="mr-IN" sz="1800" dirty="0">
                <a:solidFill>
                  <a:srgbClr val="0B427B"/>
                </a:solidFill>
              </a:rPr>
              <a:t>–</a:t>
            </a:r>
            <a:r>
              <a:rPr lang="en-US" sz="1800" dirty="0">
                <a:solidFill>
                  <a:srgbClr val="0B427B"/>
                </a:solidFill>
              </a:rPr>
              <a:t> July 27, 2016</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IBM developed custom orchestration to ensure anti co-location of containers within a group and container placement to the least utilized hosts</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IBM Research runs rigorous performance and scalability testing (</a:t>
            </a:r>
            <a:r>
              <a:rPr lang="en-US" sz="2000" dirty="0">
                <a:solidFill>
                  <a:srgbClr val="0B427B"/>
                </a:solidFill>
                <a:hlinkClick r:id="rId3"/>
              </a:rPr>
              <a:t>https://github.com/Open-I-Beam/containers-os</a:t>
            </a:r>
            <a:r>
              <a:rPr lang="en-US" sz="2000" dirty="0">
                <a:solidFill>
                  <a:srgbClr val="0B427B"/>
                </a:solidFill>
              </a:rPr>
              <a:t>) on various open source projects; then work with those communities to make improvements</a:t>
            </a:r>
          </a:p>
          <a:p>
            <a:pPr marL="228535" indent="-228535" defTabSz="896684">
              <a:defRPr/>
            </a:pPr>
            <a:endParaRPr lang="en-US" sz="2000" dirty="0">
              <a:solidFill>
                <a:srgbClr val="000000"/>
              </a:solidFill>
            </a:endParaRPr>
          </a:p>
        </p:txBody>
      </p:sp>
      <p:pic>
        <p:nvPicPr>
          <p:cNvPr id="7" name="image48.tif">
            <a:extLst>
              <a:ext uri="{FF2B5EF4-FFF2-40B4-BE49-F238E27FC236}">
                <a16:creationId xmlns:a16="http://schemas.microsoft.com/office/drawing/2014/main" id="{AFCE30DF-1F48-4F79-BE6C-553C6869423F}"/>
              </a:ext>
            </a:extLst>
          </p:cNvPr>
          <p:cNvPicPr>
            <a:picLocks noChangeAspect="1"/>
          </p:cNvPicPr>
          <p:nvPr/>
        </p:nvPicPr>
        <p:blipFill>
          <a:blip r:embed="rId4">
            <a:extLst/>
          </a:blip>
          <a:stretch>
            <a:fillRect/>
          </a:stretch>
        </p:blipFill>
        <p:spPr>
          <a:xfrm>
            <a:off x="7190281" y="2147646"/>
            <a:ext cx="1623741" cy="1624164"/>
          </a:xfrm>
          <a:prstGeom prst="rect">
            <a:avLst/>
          </a:prstGeom>
          <a:ln w="12700">
            <a:miter lim="400000"/>
          </a:ln>
        </p:spPr>
      </p:pic>
      <p:pic>
        <p:nvPicPr>
          <p:cNvPr id="8" name="image42.png">
            <a:extLst>
              <a:ext uri="{FF2B5EF4-FFF2-40B4-BE49-F238E27FC236}">
                <a16:creationId xmlns:a16="http://schemas.microsoft.com/office/drawing/2014/main" id="{430D0256-131C-4757-B2DA-3C785E51B9B6}"/>
              </a:ext>
            </a:extLst>
          </p:cNvPr>
          <p:cNvPicPr>
            <a:picLocks noChangeAspect="1"/>
          </p:cNvPicPr>
          <p:nvPr/>
        </p:nvPicPr>
        <p:blipFill>
          <a:blip r:embed="rId5">
            <a:extLst/>
          </a:blip>
          <a:stretch>
            <a:fillRect/>
          </a:stretch>
        </p:blipFill>
        <p:spPr>
          <a:xfrm>
            <a:off x="5011720" y="2237173"/>
            <a:ext cx="1685700" cy="1445109"/>
          </a:xfrm>
          <a:prstGeom prst="rect">
            <a:avLst/>
          </a:prstGeom>
          <a:ln w="12700">
            <a:miter lim="400000"/>
          </a:ln>
        </p:spPr>
      </p:pic>
      <p:pic>
        <p:nvPicPr>
          <p:cNvPr id="9" name="image43.png">
            <a:extLst>
              <a:ext uri="{FF2B5EF4-FFF2-40B4-BE49-F238E27FC236}">
                <a16:creationId xmlns:a16="http://schemas.microsoft.com/office/drawing/2014/main" id="{7B0632DE-E0A4-4C3B-A444-89E8B420A8DC}"/>
              </a:ext>
            </a:extLst>
          </p:cNvPr>
          <p:cNvPicPr>
            <a:picLocks noChangeAspect="1"/>
          </p:cNvPicPr>
          <p:nvPr/>
        </p:nvPicPr>
        <p:blipFill>
          <a:blip r:embed="rId6">
            <a:extLst/>
          </a:blip>
          <a:stretch>
            <a:fillRect/>
          </a:stretch>
        </p:blipFill>
        <p:spPr>
          <a:xfrm>
            <a:off x="9306881" y="2456811"/>
            <a:ext cx="2217369" cy="1005834"/>
          </a:xfrm>
          <a:prstGeom prst="rect">
            <a:avLst/>
          </a:prstGeom>
          <a:ln w="12700">
            <a:miter lim="400000"/>
          </a:ln>
        </p:spPr>
      </p:pic>
    </p:spTree>
    <p:extLst>
      <p:ext uri="{BB962C8B-B14F-4D97-AF65-F5344CB8AC3E}">
        <p14:creationId xmlns:p14="http://schemas.microsoft.com/office/powerpoint/2010/main" val="607424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Naming</a:t>
            </a:r>
          </a:p>
        </p:txBody>
      </p:sp>
      <p:sp>
        <p:nvSpPr>
          <p:cNvPr id="5" name="Content Placeholder 2">
            <a:extLst>
              <a:ext uri="{FF2B5EF4-FFF2-40B4-BE49-F238E27FC236}">
                <a16:creationId xmlns:a16="http://schemas.microsoft.com/office/drawing/2014/main" id="{729C3E35-F9A9-4313-9967-8231426D5D77}"/>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noAutofit/>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Name</a:t>
            </a:r>
          </a:p>
          <a:p>
            <a:pPr marL="457071" lvl="1" indent="-228535" defTabSz="896684">
              <a:defRPr/>
            </a:pPr>
            <a:endParaRPr lang="en-US" sz="1800" dirty="0">
              <a:solidFill>
                <a:srgbClr val="0B427B"/>
              </a:solidFill>
            </a:endParaRPr>
          </a:p>
          <a:p>
            <a:pPr marL="228535" indent="-228535" defTabSz="896684">
              <a:defRPr/>
            </a:pPr>
            <a:r>
              <a:rPr lang="en-US" sz="2000" dirty="0">
                <a:solidFill>
                  <a:srgbClr val="0B427B"/>
                </a:solidFill>
              </a:rPr>
              <a:t>Namespace</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Resource Quota</a:t>
            </a:r>
          </a:p>
          <a:p>
            <a:pPr lvl="0">
              <a:defRPr/>
            </a:pPr>
            <a:endParaRPr lang="en-US" sz="2000" dirty="0">
              <a:solidFill>
                <a:srgbClr val="0B427B"/>
              </a:solidFill>
              <a:sym typeface="Helvetica Light"/>
            </a:endParaRPr>
          </a:p>
          <a:p>
            <a:pPr lvl="0">
              <a:defRPr/>
            </a:pPr>
            <a:r>
              <a:rPr lang="en-US" sz="2000" dirty="0">
                <a:solidFill>
                  <a:srgbClr val="0B427B"/>
                </a:solidFill>
                <a:sym typeface="Helvetica Light"/>
              </a:rPr>
              <a:t>Label</a:t>
            </a:r>
          </a:p>
          <a:p>
            <a:pPr lvl="0">
              <a:defRPr/>
            </a:pPr>
            <a:endParaRPr lang="en-US" sz="2000" dirty="0">
              <a:solidFill>
                <a:srgbClr val="0B427B"/>
              </a:solidFill>
            </a:endParaRPr>
          </a:p>
          <a:p>
            <a:pPr lvl="0">
              <a:defRPr/>
            </a:pPr>
            <a:r>
              <a:rPr lang="en-US" sz="2000" dirty="0">
                <a:solidFill>
                  <a:srgbClr val="0B427B"/>
                </a:solidFill>
              </a:rPr>
              <a:t>Selector</a:t>
            </a:r>
            <a:endParaRPr lang="en-US" sz="2000" dirty="0">
              <a:solidFill>
                <a:srgbClr val="0B427B"/>
              </a:solidFill>
              <a:sym typeface="Helvetica Light"/>
            </a:endParaRPr>
          </a:p>
          <a:p>
            <a:pPr lvl="0">
              <a:defRPr/>
            </a:pPr>
            <a:endParaRPr lang="en-US" sz="2000" dirty="0">
              <a:solidFill>
                <a:srgbClr val="0B427B"/>
              </a:solidFill>
            </a:endParaRPr>
          </a:p>
          <a:p>
            <a:pPr lvl="0">
              <a:defRPr/>
            </a:pPr>
            <a:r>
              <a:rPr lang="en-US" sz="2000" dirty="0" err="1">
                <a:solidFill>
                  <a:srgbClr val="0B427B"/>
                </a:solidFill>
              </a:rPr>
              <a:t>ConfigMap</a:t>
            </a:r>
            <a:endParaRPr lang="en-US" sz="2000" dirty="0">
              <a:solidFill>
                <a:srgbClr val="0B427B"/>
              </a:solidFill>
            </a:endParaRPr>
          </a:p>
          <a:p>
            <a:pPr lvl="0">
              <a:defRPr/>
            </a:pPr>
            <a:endParaRPr lang="en-US" sz="2000" dirty="0">
              <a:solidFill>
                <a:srgbClr val="0B427B"/>
              </a:solidFill>
              <a:sym typeface="Helvetica Light"/>
            </a:endParaRPr>
          </a:p>
          <a:p>
            <a:pPr lvl="0">
              <a:defRPr/>
            </a:pPr>
            <a:r>
              <a:rPr lang="en-US" sz="2000" dirty="0">
                <a:solidFill>
                  <a:srgbClr val="0B427B"/>
                </a:solidFill>
                <a:sym typeface="Helvetica Light"/>
              </a:rPr>
              <a:t>Secrets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398" y="965454"/>
            <a:ext cx="8761718" cy="5826544"/>
          </a:xfrm>
          <a:prstGeom prst="rect">
            <a:avLst/>
          </a:prstGeom>
        </p:spPr>
      </p:pic>
    </p:spTree>
    <p:extLst>
      <p:ext uri="{BB962C8B-B14F-4D97-AF65-F5344CB8AC3E}">
        <p14:creationId xmlns:p14="http://schemas.microsoft.com/office/powerpoint/2010/main" val="3967943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a:t>
            </a:r>
          </a:p>
        </p:txBody>
      </p:sp>
      <p:sp>
        <p:nvSpPr>
          <p:cNvPr id="128" name="Content Placeholder 11">
            <a:extLst>
              <a:ext uri="{FF2B5EF4-FFF2-40B4-BE49-F238E27FC236}">
                <a16:creationId xmlns:a16="http://schemas.microsoft.com/office/drawing/2014/main" id="{A28A0939-2548-4CD8-A502-6BB8E991EA51}"/>
              </a:ext>
            </a:extLst>
          </p:cNvPr>
          <p:cNvSpPr txBox="1">
            <a:spLocks/>
          </p:cNvSpPr>
          <p:nvPr/>
        </p:nvSpPr>
        <p:spPr bwMode="gray">
          <a:xfrm>
            <a:off x="230632" y="2696442"/>
            <a:ext cx="3941567" cy="367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lvl="0">
              <a:defRPr/>
            </a:pPr>
            <a:r>
              <a:rPr lang="en-US" sz="2000" dirty="0">
                <a:solidFill>
                  <a:srgbClr val="0B427B"/>
                </a:solidFill>
              </a:rPr>
              <a:t>Cluster</a:t>
            </a:r>
          </a:p>
          <a:p>
            <a:pPr lvl="0">
              <a:defRPr/>
            </a:pPr>
            <a:r>
              <a:rPr lang="en-US" sz="2000" dirty="0">
                <a:solidFill>
                  <a:srgbClr val="0B427B"/>
                </a:solidFill>
              </a:rPr>
              <a:t>Master node</a:t>
            </a:r>
          </a:p>
          <a:p>
            <a:pPr lvl="0">
              <a:defRPr/>
            </a:pPr>
            <a:r>
              <a:rPr lang="en-US" sz="2000" dirty="0">
                <a:solidFill>
                  <a:srgbClr val="0B427B"/>
                </a:solidFill>
              </a:rPr>
              <a:t>Worker node</a:t>
            </a:r>
          </a:p>
        </p:txBody>
      </p:sp>
      <p:pic>
        <p:nvPicPr>
          <p:cNvPr id="2" name="Picture 1">
            <a:extLst>
              <a:ext uri="{FF2B5EF4-FFF2-40B4-BE49-F238E27FC236}">
                <a16:creationId xmlns:a16="http://schemas.microsoft.com/office/drawing/2014/main" id="{61AD356D-1013-4329-BC4E-D9E4D171647F}"/>
              </a:ext>
            </a:extLst>
          </p:cNvPr>
          <p:cNvPicPr>
            <a:picLocks noChangeAspect="1"/>
          </p:cNvPicPr>
          <p:nvPr/>
        </p:nvPicPr>
        <p:blipFill>
          <a:blip r:embed="rId3"/>
          <a:stretch>
            <a:fillRect/>
          </a:stretch>
        </p:blipFill>
        <p:spPr>
          <a:xfrm>
            <a:off x="4525651" y="1165721"/>
            <a:ext cx="6931155" cy="5203698"/>
          </a:xfrm>
          <a:prstGeom prst="rect">
            <a:avLst/>
          </a:prstGeom>
        </p:spPr>
      </p:pic>
    </p:spTree>
    <p:extLst>
      <p:ext uri="{BB962C8B-B14F-4D97-AF65-F5344CB8AC3E}">
        <p14:creationId xmlns:p14="http://schemas.microsoft.com/office/powerpoint/2010/main" val="2544311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Topology</a:t>
            </a:r>
          </a:p>
        </p:txBody>
      </p:sp>
      <p:sp>
        <p:nvSpPr>
          <p:cNvPr id="5" name="Content Placeholder 5">
            <a:extLst>
              <a:ext uri="{FF2B5EF4-FFF2-40B4-BE49-F238E27FC236}">
                <a16:creationId xmlns:a16="http://schemas.microsoft.com/office/drawing/2014/main" id="{3ED05998-8797-4A27-834D-F7867D7F49E7}"/>
              </a:ext>
            </a:extLst>
          </p:cNvPr>
          <p:cNvSpPr txBox="1">
            <a:spLocks/>
          </p:cNvSpPr>
          <p:nvPr/>
        </p:nvSpPr>
        <p:spPr bwMode="gray">
          <a:xfrm>
            <a:off x="196533" y="1344169"/>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Cluster</a:t>
            </a:r>
          </a:p>
          <a:p>
            <a:pPr marL="457071" lvl="1" indent="-228535" defTabSz="896684">
              <a:defRPr/>
            </a:pPr>
            <a:r>
              <a:rPr lang="en-US" sz="1800" dirty="0">
                <a:solidFill>
                  <a:srgbClr val="0B427B"/>
                </a:solidFill>
              </a:rPr>
              <a:t>Collection of worker nodes managed by the same master node</a:t>
            </a:r>
          </a:p>
          <a:p>
            <a:pPr marL="457071" lvl="1" indent="-228535" defTabSz="896684">
              <a:defRPr/>
            </a:pPr>
            <a:r>
              <a:rPr lang="en-US" sz="1800" dirty="0">
                <a:solidFill>
                  <a:srgbClr val="0B427B"/>
                </a:solidFill>
              </a:rPr>
              <a:t>Makes the worker nodes behave like one big computer</a:t>
            </a:r>
          </a:p>
          <a:p>
            <a:pPr marL="228535" indent="-228535" defTabSz="896684">
              <a:defRPr/>
            </a:pPr>
            <a:r>
              <a:rPr lang="en-US" sz="2000" dirty="0">
                <a:solidFill>
                  <a:srgbClr val="0B427B"/>
                </a:solidFill>
              </a:rPr>
              <a:t>Master node</a:t>
            </a:r>
          </a:p>
          <a:p>
            <a:pPr marL="457071" lvl="1" indent="-228535" defTabSz="896684">
              <a:defRPr/>
            </a:pPr>
            <a:r>
              <a:rPr lang="en-US" sz="1800" dirty="0">
                <a:solidFill>
                  <a:srgbClr val="0B427B"/>
                </a:solidFill>
              </a:rPr>
              <a:t>Controls and manages the cluster</a:t>
            </a:r>
          </a:p>
          <a:p>
            <a:pPr marL="457071" lvl="1" indent="-228535" defTabSz="896684">
              <a:defRPr/>
            </a:pPr>
            <a:r>
              <a:rPr lang="en-US" sz="1800" dirty="0">
                <a:solidFill>
                  <a:srgbClr val="0B427B"/>
                </a:solidFill>
              </a:rPr>
              <a:t>Scheduling and replication logic</a:t>
            </a:r>
          </a:p>
          <a:p>
            <a:pPr marL="457071" lvl="1" indent="-228535" defTabSz="896684">
              <a:defRPr/>
            </a:pPr>
            <a:r>
              <a:rPr lang="en-US" sz="1800" dirty="0">
                <a:solidFill>
                  <a:srgbClr val="0B427B"/>
                </a:solidFill>
              </a:rPr>
              <a:t>Generally two or more master nodes for resiliency, but are not used for scaling out the cluster</a:t>
            </a:r>
          </a:p>
          <a:p>
            <a:pPr marL="228535" indent="-228535" defTabSz="896684">
              <a:defRPr/>
            </a:pPr>
            <a:r>
              <a:rPr lang="en-US" sz="2000" dirty="0">
                <a:solidFill>
                  <a:srgbClr val="0B427B"/>
                </a:solidFill>
              </a:rPr>
              <a:t>Worker node</a:t>
            </a:r>
          </a:p>
          <a:p>
            <a:pPr marL="457071" lvl="1" indent="-228535" defTabSz="896684">
              <a:defRPr/>
            </a:pPr>
            <a:r>
              <a:rPr lang="en-US" sz="1800" dirty="0">
                <a:solidFill>
                  <a:srgbClr val="0B427B"/>
                </a:solidFill>
              </a:rPr>
              <a:t>Node where pods are run</a:t>
            </a:r>
          </a:p>
          <a:p>
            <a:pPr marL="457071" lvl="1" indent="-228535" defTabSz="896684">
              <a:defRPr/>
            </a:pPr>
            <a:r>
              <a:rPr lang="en-US" sz="1800" dirty="0">
                <a:solidFill>
                  <a:srgbClr val="0B427B"/>
                </a:solidFill>
              </a:rPr>
              <a:t>Docker </a:t>
            </a:r>
            <a:r>
              <a:rPr lang="mr-IN" sz="1800" dirty="0">
                <a:solidFill>
                  <a:srgbClr val="0B427B"/>
                </a:solidFill>
              </a:rPr>
              <a:t>–</a:t>
            </a:r>
            <a:r>
              <a:rPr lang="en-US" sz="1800" dirty="0">
                <a:solidFill>
                  <a:srgbClr val="0B427B"/>
                </a:solidFill>
              </a:rPr>
              <a:t> Docker engine for running containers (including the </a:t>
            </a:r>
            <a:r>
              <a:rPr lang="en-US" sz="1800" dirty="0" err="1">
                <a:solidFill>
                  <a:srgbClr val="0B427B"/>
                </a:solidFill>
              </a:rPr>
              <a:t>kubelet</a:t>
            </a:r>
            <a:r>
              <a:rPr lang="en-US" sz="1800" dirty="0">
                <a:solidFill>
                  <a:srgbClr val="0B427B"/>
                </a:solidFill>
              </a:rPr>
              <a:t>)</a:t>
            </a:r>
          </a:p>
          <a:p>
            <a:pPr marL="457071" lvl="1" indent="-228535" defTabSz="896684">
              <a:defRPr/>
            </a:pPr>
            <a:r>
              <a:rPr lang="en-US" sz="1800" dirty="0" err="1">
                <a:solidFill>
                  <a:srgbClr val="0B427B"/>
                </a:solidFill>
              </a:rPr>
              <a:t>kubelet</a:t>
            </a:r>
            <a:endParaRPr lang="en-US" sz="1800" dirty="0">
              <a:solidFill>
                <a:srgbClr val="0B427B"/>
              </a:solidFill>
            </a:endParaRPr>
          </a:p>
          <a:p>
            <a:pPr marL="685606" lvl="2" indent="-228535" defTabSz="896684">
              <a:defRPr/>
            </a:pPr>
            <a:r>
              <a:rPr lang="en-US" dirty="0">
                <a:solidFill>
                  <a:srgbClr val="0B427B"/>
                </a:solidFill>
              </a:rPr>
              <a:t>Kubernetes agent that accepts commands from the master</a:t>
            </a:r>
          </a:p>
          <a:p>
            <a:pPr marL="685606" lvl="2" indent="-228535" defTabSz="896684">
              <a:defRPr/>
            </a:pPr>
            <a:r>
              <a:rPr lang="en-US" dirty="0">
                <a:solidFill>
                  <a:srgbClr val="0B427B"/>
                </a:solidFill>
              </a:rPr>
              <a:t>Manages pods in the node</a:t>
            </a:r>
          </a:p>
          <a:p>
            <a:pPr marL="457071" lvl="1" indent="-228535" defTabSz="896684">
              <a:defRPr/>
            </a:pPr>
            <a:r>
              <a:rPr lang="en-US" sz="1800" dirty="0" err="1">
                <a:solidFill>
                  <a:srgbClr val="0B427B"/>
                </a:solidFill>
                <a:sym typeface="Helvetica Light"/>
              </a:rPr>
              <a:t>cAdvisor</a:t>
            </a:r>
            <a:r>
              <a:rPr lang="en-US" sz="1800" dirty="0">
                <a:solidFill>
                  <a:srgbClr val="0B427B"/>
                </a:solidFill>
                <a:sym typeface="Helvetica Light"/>
              </a:rPr>
              <a:t> </a:t>
            </a:r>
            <a:r>
              <a:rPr lang="mr-IN" sz="1800" dirty="0">
                <a:solidFill>
                  <a:srgbClr val="0B427B"/>
                </a:solidFill>
                <a:sym typeface="Helvetica Light"/>
              </a:rPr>
              <a:t>–</a:t>
            </a:r>
            <a:r>
              <a:rPr lang="en-US" sz="1800" dirty="0">
                <a:solidFill>
                  <a:srgbClr val="0B427B"/>
                </a:solidFill>
                <a:sym typeface="Helvetica Light"/>
              </a:rPr>
              <a:t> Container Advisor provides resources usage and performance statistics</a:t>
            </a:r>
          </a:p>
          <a:p>
            <a:pPr marL="457071" lvl="1" indent="-228535" defTabSz="896684">
              <a:defRPr/>
            </a:pPr>
            <a:r>
              <a:rPr lang="en-US" sz="1800" dirty="0" err="1">
                <a:solidFill>
                  <a:srgbClr val="0B427B"/>
                </a:solidFill>
              </a:rPr>
              <a:t>kube</a:t>
            </a:r>
            <a:r>
              <a:rPr lang="en-US" sz="1800" dirty="0">
                <a:solidFill>
                  <a:srgbClr val="0B427B"/>
                </a:solidFill>
              </a:rPr>
              <a:t>-proxy – network proxy service responsible for routing activities for inbound or ingress traffic</a:t>
            </a:r>
          </a:p>
          <a:p>
            <a:pPr marL="228535" indent="-228535" defTabSz="896684">
              <a:defRPr/>
            </a:pPr>
            <a:endParaRPr lang="en-US" sz="2000" dirty="0">
              <a:solidFill>
                <a:srgbClr val="000000"/>
              </a:solidFill>
            </a:endParaRPr>
          </a:p>
        </p:txBody>
      </p:sp>
      <p:pic>
        <p:nvPicPr>
          <p:cNvPr id="6" name="Picture 5">
            <a:extLst>
              <a:ext uri="{FF2B5EF4-FFF2-40B4-BE49-F238E27FC236}">
                <a16:creationId xmlns:a16="http://schemas.microsoft.com/office/drawing/2014/main" id="{3542D117-9B54-4E67-998D-24805154DB23}"/>
              </a:ext>
            </a:extLst>
          </p:cNvPr>
          <p:cNvPicPr>
            <a:picLocks noChangeAspect="1"/>
          </p:cNvPicPr>
          <p:nvPr/>
        </p:nvPicPr>
        <p:blipFill>
          <a:blip r:embed="rId3"/>
          <a:stretch>
            <a:fillRect/>
          </a:stretch>
        </p:blipFill>
        <p:spPr>
          <a:xfrm>
            <a:off x="8588032" y="787400"/>
            <a:ext cx="3404260" cy="2753445"/>
          </a:xfrm>
          <a:prstGeom prst="rect">
            <a:avLst/>
          </a:prstGeom>
        </p:spPr>
      </p:pic>
    </p:spTree>
    <p:extLst>
      <p:ext uri="{BB962C8B-B14F-4D97-AF65-F5344CB8AC3E}">
        <p14:creationId xmlns:p14="http://schemas.microsoft.com/office/powerpoint/2010/main" val="1467348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Master Node Components</a:t>
            </a:r>
          </a:p>
        </p:txBody>
      </p:sp>
      <p:sp>
        <p:nvSpPr>
          <p:cNvPr id="7" name="Content Placeholder 2">
            <a:extLst>
              <a:ext uri="{FF2B5EF4-FFF2-40B4-BE49-F238E27FC236}">
                <a16:creationId xmlns:a16="http://schemas.microsoft.com/office/drawing/2014/main" id="{B9937863-83A2-491D-A6B3-EE2A48AF5E26}"/>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err="1">
                <a:solidFill>
                  <a:srgbClr val="0B427B"/>
                </a:solidFill>
                <a:sym typeface="Helvetica Light"/>
              </a:rPr>
              <a:t>Etcd</a:t>
            </a:r>
            <a:endParaRPr lang="en-US" sz="2000" dirty="0">
              <a:solidFill>
                <a:srgbClr val="0B427B"/>
              </a:solidFill>
              <a:sym typeface="Helvetica Light"/>
            </a:endParaRPr>
          </a:p>
          <a:p>
            <a:pPr marL="457071" lvl="1" indent="-228535" defTabSz="896684">
              <a:defRPr/>
            </a:pPr>
            <a:r>
              <a:rPr lang="en-US" sz="1800" dirty="0">
                <a:solidFill>
                  <a:srgbClr val="0B427B"/>
                </a:solidFill>
                <a:sym typeface="Helvetica Light"/>
              </a:rPr>
              <a:t>A highly-available key value store</a:t>
            </a:r>
          </a:p>
          <a:p>
            <a:pPr marL="457071" lvl="1" indent="-228535" defTabSz="896684">
              <a:defRPr/>
            </a:pPr>
            <a:r>
              <a:rPr lang="en-US" sz="1800" dirty="0">
                <a:solidFill>
                  <a:srgbClr val="0B427B"/>
                </a:solidFill>
              </a:rPr>
              <a:t>All cluster data is stored here</a:t>
            </a:r>
            <a:endParaRPr lang="en-US" sz="1800" dirty="0">
              <a:solidFill>
                <a:srgbClr val="0B427B"/>
              </a:solidFill>
              <a:sym typeface="Helvetica Light"/>
            </a:endParaRPr>
          </a:p>
          <a:p>
            <a:pPr marL="228535" indent="-228535" defTabSz="896684">
              <a:defRPr/>
            </a:pPr>
            <a:r>
              <a:rPr lang="en-US" sz="2000" dirty="0">
                <a:solidFill>
                  <a:srgbClr val="0B427B"/>
                </a:solidFill>
                <a:sym typeface="Helvetica Light"/>
              </a:rPr>
              <a:t>API Server</a:t>
            </a:r>
          </a:p>
          <a:p>
            <a:pPr marL="457071" lvl="1" indent="-228535" defTabSz="896684">
              <a:defRPr/>
            </a:pPr>
            <a:r>
              <a:rPr lang="en-US" sz="1800" dirty="0">
                <a:solidFill>
                  <a:srgbClr val="0B427B"/>
                </a:solidFill>
                <a:sym typeface="Helvetica Light"/>
              </a:rPr>
              <a:t>Exposes API for managing Kubernetes</a:t>
            </a:r>
          </a:p>
          <a:p>
            <a:pPr marL="457071" lvl="1" indent="-228535" defTabSz="896684">
              <a:defRPr/>
            </a:pPr>
            <a:r>
              <a:rPr lang="en-US" sz="1800" dirty="0">
                <a:solidFill>
                  <a:srgbClr val="0B427B"/>
                </a:solidFill>
                <a:sym typeface="Helvetica Light"/>
              </a:rPr>
              <a:t>Used by </a:t>
            </a:r>
            <a:r>
              <a:rPr lang="en-US" sz="1800" dirty="0" err="1">
                <a:solidFill>
                  <a:srgbClr val="0B427B"/>
                </a:solidFill>
                <a:sym typeface="Helvetica Light"/>
              </a:rPr>
              <a:t>kubectrl</a:t>
            </a:r>
            <a:r>
              <a:rPr lang="en-US" sz="1800" dirty="0">
                <a:solidFill>
                  <a:srgbClr val="0B427B"/>
                </a:solidFill>
                <a:sym typeface="Helvetica Light"/>
              </a:rPr>
              <a:t> CLI</a:t>
            </a:r>
          </a:p>
          <a:p>
            <a:pPr marL="228535" indent="-228535" defTabSz="896684">
              <a:defRPr/>
            </a:pPr>
            <a:r>
              <a:rPr lang="en-US" sz="2000" dirty="0">
                <a:solidFill>
                  <a:srgbClr val="0B427B"/>
                </a:solidFill>
              </a:rPr>
              <a:t>Controller manager</a:t>
            </a:r>
          </a:p>
          <a:p>
            <a:pPr marL="457071" lvl="1" indent="-228535" defTabSz="896684">
              <a:defRPr/>
            </a:pPr>
            <a:r>
              <a:rPr lang="en-US" sz="1800" dirty="0">
                <a:solidFill>
                  <a:srgbClr val="0B427B"/>
                </a:solidFill>
              </a:rPr>
              <a:t>Daemon that runs controllers, which are the background threads that handle routine tasks in the cluster</a:t>
            </a:r>
          </a:p>
          <a:p>
            <a:pPr marL="457071" lvl="1" indent="-228535" defTabSz="896684">
              <a:defRPr/>
            </a:pPr>
            <a:r>
              <a:rPr lang="en-US" sz="1800" dirty="0">
                <a:solidFill>
                  <a:srgbClr val="0B427B"/>
                </a:solidFill>
              </a:rPr>
              <a:t>Node Controller </a:t>
            </a:r>
            <a:r>
              <a:rPr lang="mr-IN" sz="1800" dirty="0">
                <a:solidFill>
                  <a:srgbClr val="0B427B"/>
                </a:solidFill>
              </a:rPr>
              <a:t>–</a:t>
            </a:r>
            <a:r>
              <a:rPr lang="en-US" sz="1800" dirty="0">
                <a:solidFill>
                  <a:srgbClr val="0B427B"/>
                </a:solidFill>
              </a:rPr>
              <a:t> Responsible for noticing and responding when nodes go down</a:t>
            </a:r>
          </a:p>
          <a:p>
            <a:pPr marL="457071" lvl="1" indent="-228535" defTabSz="896684">
              <a:defRPr/>
            </a:pPr>
            <a:r>
              <a:rPr lang="en-US" sz="1800" dirty="0">
                <a:solidFill>
                  <a:srgbClr val="0B427B"/>
                </a:solidFill>
              </a:rPr>
              <a:t>Replication Controller </a:t>
            </a:r>
            <a:r>
              <a:rPr lang="mr-IN" sz="1800" dirty="0">
                <a:solidFill>
                  <a:srgbClr val="0B427B"/>
                </a:solidFill>
              </a:rPr>
              <a:t>–</a:t>
            </a:r>
            <a:r>
              <a:rPr lang="en-US" sz="1800" dirty="0">
                <a:solidFill>
                  <a:srgbClr val="0B427B"/>
                </a:solidFill>
              </a:rPr>
              <a:t> Replaced by </a:t>
            </a:r>
            <a:r>
              <a:rPr lang="en-US" sz="1800" dirty="0" err="1">
                <a:solidFill>
                  <a:srgbClr val="0B427B"/>
                </a:solidFill>
              </a:rPr>
              <a:t>ReplicaSet</a:t>
            </a:r>
            <a:endParaRPr lang="en-US" sz="1800" dirty="0">
              <a:solidFill>
                <a:srgbClr val="0B427B"/>
              </a:solidFill>
            </a:endParaRPr>
          </a:p>
          <a:p>
            <a:pPr marL="457071" lvl="1" indent="-228535" defTabSz="896684">
              <a:defRPr/>
            </a:pPr>
            <a:r>
              <a:rPr lang="en-US" sz="1800" dirty="0">
                <a:solidFill>
                  <a:srgbClr val="0B427B"/>
                </a:solidFill>
              </a:rPr>
              <a:t>Endpoints Controller </a:t>
            </a:r>
            <a:r>
              <a:rPr lang="mr-IN" sz="1800" dirty="0">
                <a:solidFill>
                  <a:srgbClr val="0B427B"/>
                </a:solidFill>
              </a:rPr>
              <a:t>–</a:t>
            </a:r>
            <a:r>
              <a:rPr lang="en-US" sz="1800" dirty="0">
                <a:solidFill>
                  <a:srgbClr val="0B427B"/>
                </a:solidFill>
              </a:rPr>
              <a:t> Populates the Endpoints object (that is, joins services and pods)</a:t>
            </a:r>
          </a:p>
          <a:p>
            <a:pPr marL="457071" lvl="1" indent="-228535" defTabSz="896684">
              <a:defRPr/>
            </a:pPr>
            <a:r>
              <a:rPr lang="en-US" sz="1800" dirty="0">
                <a:solidFill>
                  <a:srgbClr val="0B427B"/>
                </a:solidFill>
              </a:rPr>
              <a:t>Service Account &amp; Token Controllers </a:t>
            </a:r>
            <a:r>
              <a:rPr lang="mr-IN" sz="1800" dirty="0">
                <a:solidFill>
                  <a:srgbClr val="0B427B"/>
                </a:solidFill>
              </a:rPr>
              <a:t>–</a:t>
            </a:r>
            <a:r>
              <a:rPr lang="en-US" sz="1800" dirty="0">
                <a:solidFill>
                  <a:srgbClr val="0B427B"/>
                </a:solidFill>
              </a:rPr>
              <a:t> Create default accounts and API access tokens for new namespaces</a:t>
            </a:r>
          </a:p>
          <a:p>
            <a:pPr marL="228535" indent="-228535" defTabSz="896684">
              <a:defRPr/>
            </a:pPr>
            <a:r>
              <a:rPr lang="en-US" sz="2000" dirty="0">
                <a:solidFill>
                  <a:srgbClr val="0B427B"/>
                </a:solidFill>
                <a:sym typeface="Helvetica Light"/>
              </a:rPr>
              <a:t>Scheduler</a:t>
            </a:r>
          </a:p>
          <a:p>
            <a:pPr marL="457071" lvl="1" indent="-228535" defTabSz="896684">
              <a:defRPr/>
            </a:pPr>
            <a:r>
              <a:rPr lang="en-US" sz="1800" dirty="0">
                <a:solidFill>
                  <a:srgbClr val="0B427B"/>
                </a:solidFill>
                <a:sym typeface="Helvetica Light"/>
              </a:rPr>
              <a:t>Selects the worker node each pods runs in</a:t>
            </a:r>
          </a:p>
          <a:p>
            <a:pPr marL="228535" indent="-228535" defTabSz="896684">
              <a:defRPr/>
            </a:pPr>
            <a:endParaRPr lang="en-US" sz="2000" dirty="0">
              <a:solidFill>
                <a:srgbClr val="000000"/>
              </a:solidFill>
            </a:endParaRPr>
          </a:p>
        </p:txBody>
      </p:sp>
      <p:pic>
        <p:nvPicPr>
          <p:cNvPr id="8" name="image49.png" descr="ttps://avatars3.githubusercontent.com/u/13629408?v=3&amp;s=400">
            <a:extLst>
              <a:ext uri="{FF2B5EF4-FFF2-40B4-BE49-F238E27FC236}">
                <a16:creationId xmlns:a16="http://schemas.microsoft.com/office/drawing/2014/main" id="{E0C3B077-2FB8-4B25-803D-E5922F2A07DB}"/>
              </a:ext>
            </a:extLst>
          </p:cNvPr>
          <p:cNvPicPr>
            <a:picLocks noChangeAspect="1"/>
          </p:cNvPicPr>
          <p:nvPr/>
        </p:nvPicPr>
        <p:blipFill>
          <a:blip r:embed="rId3">
            <a:extLst/>
          </a:blip>
          <a:stretch>
            <a:fillRect/>
          </a:stretch>
        </p:blipFill>
        <p:spPr>
          <a:xfrm>
            <a:off x="10646919" y="1286724"/>
            <a:ext cx="1285874" cy="1285874"/>
          </a:xfrm>
          <a:prstGeom prst="rect">
            <a:avLst/>
          </a:prstGeom>
          <a:ln w="12700">
            <a:miter lim="400000"/>
          </a:ln>
        </p:spPr>
      </p:pic>
    </p:spTree>
    <p:extLst>
      <p:ext uri="{BB962C8B-B14F-4D97-AF65-F5344CB8AC3E}">
        <p14:creationId xmlns:p14="http://schemas.microsoft.com/office/powerpoint/2010/main" val="32063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DBD53-A1CD-4010-A7F4-0A33490441D6}"/>
              </a:ext>
            </a:extLst>
          </p:cNvPr>
          <p:cNvSpPr>
            <a:spLocks noGrp="1"/>
          </p:cNvSpPr>
          <p:nvPr>
            <p:ph type="body" sz="quarter" idx="10"/>
          </p:nvPr>
        </p:nvSpPr>
        <p:spPr/>
        <p:txBody>
          <a:bodyPr/>
          <a:lstStyle/>
          <a:p>
            <a:r>
              <a:rPr lang="en-US" dirty="0"/>
              <a:t>Everyone Loves Containers</a:t>
            </a:r>
          </a:p>
        </p:txBody>
      </p:sp>
      <p:sp>
        <p:nvSpPr>
          <p:cNvPr id="8" name="Content Placeholder 3">
            <a:extLst>
              <a:ext uri="{FF2B5EF4-FFF2-40B4-BE49-F238E27FC236}">
                <a16:creationId xmlns:a16="http://schemas.microsoft.com/office/drawing/2014/main" id="{7302DFF0-E6E0-46A7-AB4D-0D89D2489332}"/>
              </a:ext>
            </a:extLst>
          </p:cNvPr>
          <p:cNvSpPr txBox="1">
            <a:spLocks/>
          </p:cNvSpPr>
          <p:nvPr/>
        </p:nvSpPr>
        <p:spPr bwMode="gray">
          <a:xfrm>
            <a:off x="256033" y="4894826"/>
            <a:ext cx="11795759" cy="196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a:defRPr/>
            </a:pPr>
            <a:r>
              <a:rPr lang="en-US" sz="2000" dirty="0">
                <a:solidFill>
                  <a:srgbClr val="0B427B"/>
                </a:solidFill>
              </a:rPr>
              <a:t>A standard way to package an application and all its dependencies so that it can be moved between environments and run without changes</a:t>
            </a:r>
          </a:p>
          <a:p>
            <a:pPr>
              <a:defRPr/>
            </a:pPr>
            <a:r>
              <a:rPr lang="en-US" sz="2000" dirty="0">
                <a:solidFill>
                  <a:srgbClr val="0B427B"/>
                </a:solidFill>
              </a:rPr>
              <a:t>Containers work by isolating the differences between applications inside the container so that everything outside the container can be standardized</a:t>
            </a:r>
          </a:p>
          <a:p>
            <a:pPr>
              <a:defRPr/>
            </a:pPr>
            <a:endParaRPr lang="en-US" sz="2000" dirty="0">
              <a:solidFill>
                <a:srgbClr val="000000"/>
              </a:solidFill>
            </a:endParaRPr>
          </a:p>
        </p:txBody>
      </p:sp>
      <p:pic>
        <p:nvPicPr>
          <p:cNvPr id="9" name="image12.png">
            <a:extLst>
              <a:ext uri="{FF2B5EF4-FFF2-40B4-BE49-F238E27FC236}">
                <a16:creationId xmlns:a16="http://schemas.microsoft.com/office/drawing/2014/main" id="{ECF32E0A-066F-4E48-BA0E-EFE8206A0A88}"/>
              </a:ext>
            </a:extLst>
          </p:cNvPr>
          <p:cNvPicPr>
            <a:picLocks noChangeAspect="1"/>
          </p:cNvPicPr>
          <p:nvPr/>
        </p:nvPicPr>
        <p:blipFill>
          <a:blip r:embed="rId3">
            <a:extLst/>
          </a:blip>
          <a:stretch>
            <a:fillRect/>
          </a:stretch>
        </p:blipFill>
        <p:spPr>
          <a:xfrm>
            <a:off x="507871" y="1291977"/>
            <a:ext cx="4709257" cy="3318404"/>
          </a:xfrm>
          <a:prstGeom prst="rect">
            <a:avLst/>
          </a:prstGeom>
          <a:ln w="12700">
            <a:miter lim="400000"/>
          </a:ln>
        </p:spPr>
      </p:pic>
      <p:pic>
        <p:nvPicPr>
          <p:cNvPr id="10" name="image13.png">
            <a:extLst>
              <a:ext uri="{FF2B5EF4-FFF2-40B4-BE49-F238E27FC236}">
                <a16:creationId xmlns:a16="http://schemas.microsoft.com/office/drawing/2014/main" id="{42BBD02A-6EE8-40FF-986A-3D0D5524CA81}"/>
              </a:ext>
            </a:extLst>
          </p:cNvPr>
          <p:cNvPicPr>
            <a:picLocks noChangeAspect="1"/>
          </p:cNvPicPr>
          <p:nvPr/>
        </p:nvPicPr>
        <p:blipFill>
          <a:blip r:embed="rId4">
            <a:extLst/>
          </a:blip>
          <a:stretch>
            <a:fillRect/>
          </a:stretch>
        </p:blipFill>
        <p:spPr>
          <a:xfrm>
            <a:off x="6404757" y="1285695"/>
            <a:ext cx="5348753" cy="3236150"/>
          </a:xfrm>
          <a:prstGeom prst="rect">
            <a:avLst/>
          </a:prstGeom>
          <a:ln w="12700">
            <a:miter lim="400000"/>
          </a:ln>
        </p:spPr>
      </p:pic>
    </p:spTree>
    <p:extLst>
      <p:ext uri="{BB962C8B-B14F-4D97-AF65-F5344CB8AC3E}">
        <p14:creationId xmlns:p14="http://schemas.microsoft.com/office/powerpoint/2010/main" val="1788121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Architecture: Workloads</a:t>
            </a:r>
          </a:p>
        </p:txBody>
      </p:sp>
      <p:sp>
        <p:nvSpPr>
          <p:cNvPr id="37" name="Content Placeholder 2">
            <a:extLst>
              <a:ext uri="{FF2B5EF4-FFF2-40B4-BE49-F238E27FC236}">
                <a16:creationId xmlns:a16="http://schemas.microsoft.com/office/drawing/2014/main" id="{5BB7F124-DF3A-443B-8C2B-AE30234C76BA}"/>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Container</a:t>
            </a:r>
          </a:p>
          <a:p>
            <a:pPr marL="457071" lvl="1" indent="-228535" defTabSz="896684">
              <a:defRPr/>
            </a:pPr>
            <a:r>
              <a:rPr lang="en-US" sz="1800" dirty="0">
                <a:solidFill>
                  <a:srgbClr val="0B427B"/>
                </a:solidFill>
              </a:rPr>
              <a:t>Unit of packaging </a:t>
            </a:r>
          </a:p>
          <a:p>
            <a:pPr marL="228535" indent="-228535" defTabSz="896684">
              <a:defRPr/>
            </a:pPr>
            <a:r>
              <a:rPr lang="en-US" sz="2000" dirty="0">
                <a:solidFill>
                  <a:srgbClr val="0B427B"/>
                </a:solidFill>
              </a:rPr>
              <a:t>Pod</a:t>
            </a:r>
          </a:p>
          <a:p>
            <a:pPr marL="457071" lvl="1" indent="-228535" defTabSz="896684">
              <a:defRPr/>
            </a:pPr>
            <a:r>
              <a:rPr lang="en-US" sz="1800" dirty="0">
                <a:solidFill>
                  <a:srgbClr val="0B427B"/>
                </a:solidFill>
                <a:sym typeface="Helvetica Light"/>
              </a:rPr>
              <a:t>Smallest deployment unit in Kubernetes </a:t>
            </a:r>
          </a:p>
          <a:p>
            <a:pPr marL="457071" lvl="1" indent="-228535" defTabSz="896684">
              <a:defRPr/>
            </a:pPr>
            <a:r>
              <a:rPr lang="en-US" sz="1800" dirty="0">
                <a:solidFill>
                  <a:srgbClr val="0B427B"/>
                </a:solidFill>
              </a:rPr>
              <a:t>A collection of containers that run on a worker node</a:t>
            </a:r>
          </a:p>
          <a:p>
            <a:pPr marL="457071" lvl="1" indent="-228535" defTabSz="896684">
              <a:defRPr/>
            </a:pPr>
            <a:r>
              <a:rPr lang="en-US" sz="1800" dirty="0">
                <a:solidFill>
                  <a:srgbClr val="0B427B"/>
                </a:solidFill>
              </a:rPr>
              <a:t>Each pod has its own IP</a:t>
            </a:r>
          </a:p>
          <a:p>
            <a:pPr marL="457071" lvl="1" indent="-228535" defTabSz="896684">
              <a:defRPr/>
            </a:pPr>
            <a:r>
              <a:rPr lang="en-US" sz="1800" dirty="0">
                <a:solidFill>
                  <a:srgbClr val="0B427B"/>
                </a:solidFill>
              </a:rPr>
              <a:t>A pod shares a PID namespace, network, and hostname</a:t>
            </a:r>
          </a:p>
          <a:p>
            <a:pPr marL="228535" indent="-228535" defTabSz="896684">
              <a:defRPr/>
            </a:pPr>
            <a:r>
              <a:rPr lang="en-US" sz="2000" dirty="0">
                <a:solidFill>
                  <a:srgbClr val="0B427B"/>
                </a:solidFill>
              </a:rPr>
              <a:t>Service</a:t>
            </a:r>
          </a:p>
          <a:p>
            <a:pPr marL="457071" lvl="1" indent="-228535" defTabSz="896684">
              <a:defRPr/>
            </a:pPr>
            <a:r>
              <a:rPr lang="en-US" sz="1800" dirty="0">
                <a:solidFill>
                  <a:srgbClr val="0B427B"/>
                </a:solidFill>
              </a:rPr>
              <a:t>Collection of pods exposed as an endpoint</a:t>
            </a:r>
          </a:p>
          <a:p>
            <a:pPr marL="457071" lvl="1" indent="-228535" defTabSz="896684">
              <a:defRPr/>
            </a:pPr>
            <a:r>
              <a:rPr lang="en-US" sz="1800" dirty="0">
                <a:solidFill>
                  <a:srgbClr val="0B427B"/>
                </a:solidFill>
              </a:rPr>
              <a:t>Information stored in the </a:t>
            </a:r>
            <a:r>
              <a:rPr lang="en-US" sz="1800" dirty="0">
                <a:solidFill>
                  <a:srgbClr val="0B427B"/>
                </a:solidFill>
                <a:sym typeface="Helvetica Light"/>
              </a:rPr>
              <a:t>Kubernetes </a:t>
            </a:r>
            <a:r>
              <a:rPr lang="en-US" sz="1800" dirty="0">
                <a:solidFill>
                  <a:srgbClr val="0B427B"/>
                </a:solidFill>
              </a:rPr>
              <a:t>cluster state and networking info propagated to all worker nodes</a:t>
            </a:r>
          </a:p>
          <a:p>
            <a:pPr marL="457071" lvl="1" indent="-228535" defTabSz="896684">
              <a:defRPr/>
            </a:pPr>
            <a:r>
              <a:rPr lang="en-US" sz="1800" dirty="0">
                <a:solidFill>
                  <a:srgbClr val="0B427B"/>
                </a:solidFill>
              </a:rPr>
              <a:t>Types</a:t>
            </a:r>
          </a:p>
          <a:p>
            <a:pPr marL="685606" lvl="2" indent="-228535" defTabSz="896684">
              <a:defRPr/>
            </a:pPr>
            <a:r>
              <a:rPr lang="en-US" dirty="0" err="1">
                <a:solidFill>
                  <a:srgbClr val="0B427B"/>
                </a:solidFill>
              </a:rPr>
              <a:t>ClusterIP</a:t>
            </a:r>
            <a:r>
              <a:rPr lang="en-US" dirty="0">
                <a:solidFill>
                  <a:srgbClr val="0B427B"/>
                </a:solidFill>
              </a:rPr>
              <a:t> </a:t>
            </a:r>
            <a:r>
              <a:rPr lang="mr-IN" dirty="0">
                <a:solidFill>
                  <a:srgbClr val="0B427B"/>
                </a:solidFill>
              </a:rPr>
              <a:t>–</a:t>
            </a:r>
            <a:r>
              <a:rPr lang="en-US" dirty="0">
                <a:solidFill>
                  <a:srgbClr val="0B427B"/>
                </a:solidFill>
              </a:rPr>
              <a:t> Exposes the service on a cluster-internal IP</a:t>
            </a:r>
          </a:p>
          <a:p>
            <a:pPr marL="685606" lvl="2" indent="-228535" defTabSz="896684">
              <a:defRPr/>
            </a:pPr>
            <a:r>
              <a:rPr lang="en-US" dirty="0" err="1">
                <a:solidFill>
                  <a:srgbClr val="0B427B"/>
                </a:solidFill>
              </a:rPr>
              <a:t>NodePort</a:t>
            </a:r>
            <a:r>
              <a:rPr lang="en-US" dirty="0">
                <a:solidFill>
                  <a:srgbClr val="0B427B"/>
                </a:solidFill>
              </a:rPr>
              <a:t> </a:t>
            </a:r>
            <a:r>
              <a:rPr lang="mr-IN" dirty="0">
                <a:solidFill>
                  <a:srgbClr val="0B427B"/>
                </a:solidFill>
              </a:rPr>
              <a:t>–</a:t>
            </a:r>
            <a:r>
              <a:rPr lang="en-US" dirty="0">
                <a:solidFill>
                  <a:srgbClr val="0B427B"/>
                </a:solidFill>
              </a:rPr>
              <a:t> Exposes the service on each Node’s IP at a static port</a:t>
            </a:r>
          </a:p>
          <a:p>
            <a:pPr marL="685606" lvl="2" indent="-228535" defTabSz="896684">
              <a:defRPr/>
            </a:pPr>
            <a:r>
              <a:rPr lang="en-US" dirty="0" err="1">
                <a:solidFill>
                  <a:srgbClr val="0B427B"/>
                </a:solidFill>
              </a:rPr>
              <a:t>LoadBalancer</a:t>
            </a:r>
            <a:r>
              <a:rPr lang="en-US" dirty="0">
                <a:solidFill>
                  <a:srgbClr val="0B427B"/>
                </a:solidFill>
              </a:rPr>
              <a:t> </a:t>
            </a:r>
            <a:r>
              <a:rPr lang="mr-IN" dirty="0">
                <a:solidFill>
                  <a:srgbClr val="0B427B"/>
                </a:solidFill>
              </a:rPr>
              <a:t>–</a:t>
            </a:r>
            <a:r>
              <a:rPr lang="en-US" dirty="0">
                <a:solidFill>
                  <a:srgbClr val="0B427B"/>
                </a:solidFill>
              </a:rPr>
              <a:t> Exposes the service externally using a cloud provider’s load balancer</a:t>
            </a:r>
          </a:p>
          <a:p>
            <a:pPr marL="685606" lvl="2" indent="-228535" defTabSz="896684">
              <a:defRPr/>
            </a:pPr>
            <a:r>
              <a:rPr lang="en-US" dirty="0" err="1">
                <a:solidFill>
                  <a:srgbClr val="0B427B"/>
                </a:solidFill>
              </a:rPr>
              <a:t>ExternalName</a:t>
            </a:r>
            <a:r>
              <a:rPr lang="en-US" dirty="0">
                <a:solidFill>
                  <a:srgbClr val="0B427B"/>
                </a:solidFill>
              </a:rPr>
              <a:t> </a:t>
            </a:r>
            <a:r>
              <a:rPr lang="mr-IN" dirty="0">
                <a:solidFill>
                  <a:srgbClr val="0B427B"/>
                </a:solidFill>
              </a:rPr>
              <a:t>–</a:t>
            </a:r>
            <a:r>
              <a:rPr lang="en-US" dirty="0">
                <a:solidFill>
                  <a:srgbClr val="0B427B"/>
                </a:solidFill>
              </a:rPr>
              <a:t> Maps the service to an external name (such as foo.bar.example.com)</a:t>
            </a:r>
          </a:p>
          <a:p>
            <a:pPr marL="228535" indent="-228535" defTabSz="896684">
              <a:defRPr/>
            </a:pPr>
            <a:endParaRPr lang="en-US" sz="2000" dirty="0">
              <a:solidFill>
                <a:srgbClr val="000000"/>
              </a:solidFill>
            </a:endParaRPr>
          </a:p>
        </p:txBody>
      </p:sp>
      <p:pic>
        <p:nvPicPr>
          <p:cNvPr id="38" name="image49.png" descr="ttps://avatars3.githubusercontent.com/u/13629408?v=3&amp;s=400">
            <a:extLst>
              <a:ext uri="{FF2B5EF4-FFF2-40B4-BE49-F238E27FC236}">
                <a16:creationId xmlns:a16="http://schemas.microsoft.com/office/drawing/2014/main" id="{AC378645-7419-4877-9776-543EDFF3AA0C}"/>
              </a:ext>
            </a:extLst>
          </p:cNvPr>
          <p:cNvPicPr>
            <a:picLocks noChangeAspect="1"/>
          </p:cNvPicPr>
          <p:nvPr/>
        </p:nvPicPr>
        <p:blipFill>
          <a:blip r:embed="rId3">
            <a:extLst/>
          </a:blip>
          <a:stretch>
            <a:fillRect/>
          </a:stretch>
        </p:blipFill>
        <p:spPr>
          <a:xfrm>
            <a:off x="10646919" y="1165724"/>
            <a:ext cx="1285874" cy="1285874"/>
          </a:xfrm>
          <a:prstGeom prst="rect">
            <a:avLst/>
          </a:prstGeom>
          <a:ln w="12700">
            <a:miter lim="400000"/>
          </a:ln>
        </p:spPr>
      </p:pic>
    </p:spTree>
    <p:extLst>
      <p:ext uri="{BB962C8B-B14F-4D97-AF65-F5344CB8AC3E}">
        <p14:creationId xmlns:p14="http://schemas.microsoft.com/office/powerpoint/2010/main" val="2540873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74EF0-8604-4643-A1C2-F2D9941A2437}"/>
              </a:ext>
            </a:extLst>
          </p:cNvPr>
          <p:cNvSpPr>
            <a:spLocks noGrp="1"/>
          </p:cNvSpPr>
          <p:nvPr>
            <p:ph type="body" sz="quarter" idx="10"/>
          </p:nvPr>
        </p:nvSpPr>
        <p:spPr/>
        <p:txBody>
          <a:bodyPr/>
          <a:lstStyle/>
          <a:p>
            <a:r>
              <a:rPr lang="en-US" dirty="0"/>
              <a:t>Kubernetes Terminology: Naming</a:t>
            </a:r>
          </a:p>
        </p:txBody>
      </p:sp>
      <p:sp>
        <p:nvSpPr>
          <p:cNvPr id="5" name="Content Placeholder 2">
            <a:extLst>
              <a:ext uri="{FF2B5EF4-FFF2-40B4-BE49-F238E27FC236}">
                <a16:creationId xmlns:a16="http://schemas.microsoft.com/office/drawing/2014/main" id="{729C3E35-F9A9-4313-9967-8231426D5D77}"/>
              </a:ext>
            </a:extLst>
          </p:cNvPr>
          <p:cNvSpPr txBox="1">
            <a:spLocks/>
          </p:cNvSpPr>
          <p:nvPr/>
        </p:nvSpPr>
        <p:spPr bwMode="gray">
          <a:xfrm>
            <a:off x="256033" y="1165722"/>
            <a:ext cx="11795759"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noAutofit/>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marL="228535" indent="-228535" defTabSz="896684">
              <a:defRPr/>
            </a:pPr>
            <a:r>
              <a:rPr lang="en-US" sz="2000" dirty="0">
                <a:solidFill>
                  <a:srgbClr val="0B427B"/>
                </a:solidFill>
              </a:rPr>
              <a:t>Name</a:t>
            </a:r>
          </a:p>
          <a:p>
            <a:pPr marL="457071" lvl="1" indent="-228535" defTabSz="896684">
              <a:defRPr/>
            </a:pPr>
            <a:endParaRPr lang="en-US" sz="1800" dirty="0">
              <a:solidFill>
                <a:srgbClr val="0B427B"/>
              </a:solidFill>
            </a:endParaRPr>
          </a:p>
          <a:p>
            <a:pPr marL="228535" indent="-228535" defTabSz="896684">
              <a:defRPr/>
            </a:pPr>
            <a:r>
              <a:rPr lang="en-US" sz="2000" dirty="0">
                <a:solidFill>
                  <a:srgbClr val="0B427B"/>
                </a:solidFill>
              </a:rPr>
              <a:t>Namespace</a:t>
            </a:r>
          </a:p>
          <a:p>
            <a:pPr marL="228535" indent="-228535" defTabSz="896684">
              <a:defRPr/>
            </a:pPr>
            <a:endParaRPr lang="en-US" sz="2000" dirty="0">
              <a:solidFill>
                <a:srgbClr val="0B427B"/>
              </a:solidFill>
            </a:endParaRPr>
          </a:p>
          <a:p>
            <a:pPr marL="228535" indent="-228535" defTabSz="896684">
              <a:defRPr/>
            </a:pPr>
            <a:r>
              <a:rPr lang="en-US" sz="2000" dirty="0">
                <a:solidFill>
                  <a:srgbClr val="0B427B"/>
                </a:solidFill>
              </a:rPr>
              <a:t>Resource Quota</a:t>
            </a:r>
          </a:p>
          <a:p>
            <a:pPr lvl="0">
              <a:defRPr/>
            </a:pPr>
            <a:endParaRPr lang="en-US" sz="2000" dirty="0">
              <a:solidFill>
                <a:srgbClr val="0B427B"/>
              </a:solidFill>
              <a:sym typeface="Helvetica Light"/>
            </a:endParaRPr>
          </a:p>
          <a:p>
            <a:pPr lvl="0">
              <a:defRPr/>
            </a:pPr>
            <a:r>
              <a:rPr lang="en-US" sz="2000" dirty="0">
                <a:solidFill>
                  <a:srgbClr val="0B427B"/>
                </a:solidFill>
                <a:sym typeface="Helvetica Light"/>
              </a:rPr>
              <a:t>Label</a:t>
            </a:r>
          </a:p>
          <a:p>
            <a:pPr lvl="0">
              <a:defRPr/>
            </a:pPr>
            <a:endParaRPr lang="en-US" sz="2000" dirty="0">
              <a:solidFill>
                <a:srgbClr val="0B427B"/>
              </a:solidFill>
            </a:endParaRPr>
          </a:p>
          <a:p>
            <a:pPr lvl="0">
              <a:defRPr/>
            </a:pPr>
            <a:r>
              <a:rPr lang="en-US" sz="2000" dirty="0">
                <a:solidFill>
                  <a:srgbClr val="0B427B"/>
                </a:solidFill>
              </a:rPr>
              <a:t>Selector</a:t>
            </a:r>
            <a:endParaRPr lang="en-US" sz="2000" dirty="0">
              <a:solidFill>
                <a:srgbClr val="0B427B"/>
              </a:solidFill>
              <a:sym typeface="Helvetica Light"/>
            </a:endParaRPr>
          </a:p>
          <a:p>
            <a:pPr lvl="0">
              <a:defRPr/>
            </a:pPr>
            <a:endParaRPr lang="en-US" sz="2000" dirty="0">
              <a:solidFill>
                <a:srgbClr val="0B427B"/>
              </a:solidFill>
            </a:endParaRPr>
          </a:p>
          <a:p>
            <a:pPr lvl="0">
              <a:defRPr/>
            </a:pPr>
            <a:r>
              <a:rPr lang="en-US" sz="2000" dirty="0" err="1">
                <a:solidFill>
                  <a:srgbClr val="0B427B"/>
                </a:solidFill>
              </a:rPr>
              <a:t>ConfigMap</a:t>
            </a:r>
            <a:endParaRPr lang="en-US" sz="2000" dirty="0">
              <a:solidFill>
                <a:srgbClr val="0B427B"/>
              </a:solidFill>
            </a:endParaRPr>
          </a:p>
          <a:p>
            <a:pPr lvl="0">
              <a:defRPr/>
            </a:pPr>
            <a:endParaRPr lang="en-US" sz="2000" dirty="0">
              <a:solidFill>
                <a:srgbClr val="0B427B"/>
              </a:solidFill>
              <a:sym typeface="Helvetica Light"/>
            </a:endParaRPr>
          </a:p>
          <a:p>
            <a:pPr lvl="0">
              <a:defRPr/>
            </a:pPr>
            <a:r>
              <a:rPr lang="en-US" sz="2000" dirty="0">
                <a:solidFill>
                  <a:srgbClr val="0B427B"/>
                </a:solidFill>
                <a:sym typeface="Helvetica Light"/>
              </a:rPr>
              <a:t>Secrets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398" y="965454"/>
            <a:ext cx="8761718" cy="5826544"/>
          </a:xfrm>
          <a:prstGeom prst="rect">
            <a:avLst/>
          </a:prstGeom>
        </p:spPr>
      </p:pic>
    </p:spTree>
    <p:extLst>
      <p:ext uri="{BB962C8B-B14F-4D97-AF65-F5344CB8AC3E}">
        <p14:creationId xmlns:p14="http://schemas.microsoft.com/office/powerpoint/2010/main" val="496598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DBD53-A1CD-4010-A7F4-0A33490441D6}"/>
              </a:ext>
            </a:extLst>
          </p:cNvPr>
          <p:cNvSpPr>
            <a:spLocks noGrp="1"/>
          </p:cNvSpPr>
          <p:nvPr>
            <p:ph type="body" sz="quarter" idx="10"/>
          </p:nvPr>
        </p:nvSpPr>
        <p:spPr/>
        <p:txBody>
          <a:bodyPr/>
          <a:lstStyle/>
          <a:p>
            <a:r>
              <a:rPr lang="en-US" dirty="0"/>
              <a:t>Container History Lesson</a:t>
            </a:r>
          </a:p>
        </p:txBody>
      </p:sp>
      <p:sp>
        <p:nvSpPr>
          <p:cNvPr id="8" name="Content Placeholder 3">
            <a:extLst>
              <a:ext uri="{FF2B5EF4-FFF2-40B4-BE49-F238E27FC236}">
                <a16:creationId xmlns:a16="http://schemas.microsoft.com/office/drawing/2014/main" id="{7302DFF0-E6E0-46A7-AB4D-0D89D2489332}"/>
              </a:ext>
            </a:extLst>
          </p:cNvPr>
          <p:cNvSpPr txBox="1">
            <a:spLocks/>
          </p:cNvSpPr>
          <p:nvPr/>
        </p:nvSpPr>
        <p:spPr bwMode="gray">
          <a:xfrm>
            <a:off x="256033" y="4894826"/>
            <a:ext cx="11795759" cy="196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7" rIns="0" bIns="0" numCol="1" anchor="t" anchorCtr="0" compatLnSpc="1">
            <a:prstTxWarp prst="textNoShape">
              <a:avLst/>
            </a:prstTxWarp>
          </a:bodyPr>
          <a:lstStyle>
            <a:lvl1pPr marL="228531" indent="-228531" algn="l" defTabSz="896669"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1999" kern="1200">
                <a:solidFill>
                  <a:schemeClr val="tx1"/>
                </a:solidFill>
                <a:latin typeface="Arial" panose="020B0604020202020204" pitchFamily="34" charset="0"/>
                <a:ea typeface="+mn-ea"/>
                <a:cs typeface="Arial" panose="020B0604020202020204" pitchFamily="34" charset="0"/>
              </a:defRPr>
            </a:lvl1pPr>
            <a:lvl2pPr marL="457063" indent="-228531" algn="l" defTabSz="896669"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799" b="0" i="0" u="none" kern="1200">
                <a:solidFill>
                  <a:schemeClr val="tx1"/>
                </a:solidFill>
                <a:latin typeface="Arial" panose="020B0604020202020204" pitchFamily="34" charset="0"/>
                <a:ea typeface="+mn-ea"/>
                <a:cs typeface="Arial" panose="020B0604020202020204" pitchFamily="34" charset="0"/>
              </a:defRPr>
            </a:lvl2pPr>
            <a:lvl3pPr marL="685594" indent="-228531" algn="l" defTabSz="896669"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780" indent="0" algn="l" defTabSz="896669" rtl="0" eaLnBrk="1" fontAlgn="base" hangingPunct="1">
              <a:spcBef>
                <a:spcPct val="0"/>
              </a:spcBef>
              <a:spcAft>
                <a:spcPct val="25000"/>
              </a:spcAft>
              <a:buClr>
                <a:srgbClr val="1966B2"/>
              </a:buClr>
              <a:buFont typeface="Arial" panose="020B0604020202020204" pitchFamily="34" charset="0"/>
              <a:buNone/>
              <a:defRPr sz="1699" kern="1200">
                <a:solidFill>
                  <a:schemeClr val="tx1"/>
                </a:solidFill>
                <a:latin typeface="Arial" panose="020B0604020202020204" pitchFamily="34" charset="0"/>
                <a:ea typeface="+mn-ea"/>
                <a:cs typeface="Arial" panose="020B0604020202020204" pitchFamily="34" charset="0"/>
              </a:defRPr>
            </a:lvl4pPr>
            <a:lvl5pPr marL="1122026" indent="-223771" algn="l" defTabSz="896669"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499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6pPr>
            <a:lvl7pPr marL="434317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7pPr>
            <a:lvl8pPr marL="5011351"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8pPr>
            <a:lvl9pPr marL="5679532" indent="-334090" algn="l" defTabSz="1336360" rtl="0" eaLnBrk="1" latinLnBrk="0" hangingPunct="1">
              <a:lnSpc>
                <a:spcPct val="90000"/>
              </a:lnSpc>
              <a:spcBef>
                <a:spcPts val="731"/>
              </a:spcBef>
              <a:buFont typeface="Arial" panose="020B0604020202020204" pitchFamily="34" charset="0"/>
              <a:buChar char="•"/>
              <a:defRPr sz="2630" kern="1200">
                <a:solidFill>
                  <a:schemeClr val="tx1"/>
                </a:solidFill>
                <a:latin typeface="+mn-lt"/>
                <a:ea typeface="+mn-ea"/>
                <a:cs typeface="+mn-cs"/>
              </a:defRPr>
            </a:lvl9pPr>
          </a:lstStyle>
          <a:p>
            <a:pPr>
              <a:defRPr/>
            </a:pPr>
            <a:endParaRPr lang="en-US" sz="2000" dirty="0">
              <a:solidFill>
                <a:srgbClr val="000000"/>
              </a:solidFill>
            </a:endParaRPr>
          </a:p>
        </p:txBody>
      </p:sp>
      <p:sp>
        <p:nvSpPr>
          <p:cNvPr id="6" name="TextBox 5">
            <a:extLst>
              <a:ext uri="{FF2B5EF4-FFF2-40B4-BE49-F238E27FC236}">
                <a16:creationId xmlns:a16="http://schemas.microsoft.com/office/drawing/2014/main" id="{C26FA034-AA81-471B-A776-B4AF46CE01B0}"/>
              </a:ext>
            </a:extLst>
          </p:cNvPr>
          <p:cNvSpPr txBox="1"/>
          <p:nvPr/>
        </p:nvSpPr>
        <p:spPr>
          <a:xfrm>
            <a:off x="15374" y="3625596"/>
            <a:ext cx="1986568"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Unix/</a:t>
            </a:r>
            <a:r>
              <a:rPr lang="en-US" sz="2266" i="1" dirty="0" err="1">
                <a:solidFill>
                  <a:srgbClr val="000000"/>
                </a:solidFill>
                <a:latin typeface="Calibri Light" charset="0"/>
                <a:ea typeface="Calibri Light" charset="0"/>
                <a:cs typeface="Calibri Light" charset="0"/>
              </a:rPr>
              <a:t>chroot</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BSD</a:t>
            </a:r>
          </a:p>
        </p:txBody>
      </p:sp>
      <p:sp>
        <p:nvSpPr>
          <p:cNvPr id="7" name="Shape 51">
            <a:extLst>
              <a:ext uri="{FF2B5EF4-FFF2-40B4-BE49-F238E27FC236}">
                <a16:creationId xmlns:a16="http://schemas.microsoft.com/office/drawing/2014/main" id="{18CBD7D2-CB6F-41CA-8BA7-E0022DA58B2B}"/>
              </a:ext>
            </a:extLst>
          </p:cNvPr>
          <p:cNvSpPr>
            <a:spLocks noChangeArrowheads="1"/>
          </p:cNvSpPr>
          <p:nvPr/>
        </p:nvSpPr>
        <p:spPr bwMode="auto">
          <a:xfrm>
            <a:off x="429572" y="1727696"/>
            <a:ext cx="11587848" cy="1189257"/>
          </a:xfrm>
          <a:prstGeom prst="rightArrow">
            <a:avLst>
              <a:gd name="adj1" fmla="val 32000"/>
              <a:gd name="adj2" fmla="val 64011"/>
            </a:avLst>
          </a:prstGeom>
          <a:solidFill>
            <a:srgbClr val="0070C0">
              <a:alpha val="81000"/>
            </a:srgbClr>
          </a:solidFill>
          <a:ln w="12700">
            <a:noFill/>
            <a:miter lim="400000"/>
            <a:headEnd/>
            <a:tailEnd/>
          </a:ln>
          <a:effectLst>
            <a:glow rad="63500">
              <a:srgbClr val="8CC63F">
                <a:satMod val="175000"/>
                <a:alpha val="40000"/>
              </a:srgbClr>
            </a:glow>
          </a:effectLst>
        </p:spPr>
        <p:txBody>
          <a:bodyPr lIns="47608" tIns="47608" rIns="47608" bIns="47608" anchor="ctr"/>
          <a:lstStyle/>
          <a:p>
            <a:pPr algn="ctr" defTabSz="547512" eaLnBrk="1" fontAlgn="auto" hangingPunct="1">
              <a:spcBef>
                <a:spcPts val="0"/>
              </a:spcBef>
              <a:spcAft>
                <a:spcPts val="0"/>
              </a:spcAft>
              <a:defRPr sz="2400"/>
            </a:pPr>
            <a:endParaRPr sz="3199" kern="0" dirty="0">
              <a:solidFill>
                <a:sysClr val="windowText" lastClr="000000"/>
              </a:solidFill>
              <a:latin typeface="Arial"/>
            </a:endParaRPr>
          </a:p>
        </p:txBody>
      </p:sp>
      <p:sp>
        <p:nvSpPr>
          <p:cNvPr id="11" name="Shape 52">
            <a:extLst>
              <a:ext uri="{FF2B5EF4-FFF2-40B4-BE49-F238E27FC236}">
                <a16:creationId xmlns:a16="http://schemas.microsoft.com/office/drawing/2014/main" id="{5289E292-96DC-43E8-93A4-9AE60078C546}"/>
              </a:ext>
            </a:extLst>
          </p:cNvPr>
          <p:cNvSpPr>
            <a:spLocks/>
          </p:cNvSpPr>
          <p:nvPr/>
        </p:nvSpPr>
        <p:spPr bwMode="auto">
          <a:xfrm>
            <a:off x="412719" y="1721628"/>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2" name="Shape 55">
            <a:extLst>
              <a:ext uri="{FF2B5EF4-FFF2-40B4-BE49-F238E27FC236}">
                <a16:creationId xmlns:a16="http://schemas.microsoft.com/office/drawing/2014/main" id="{0C1E84A4-5C58-492B-BF1E-7CAB4991C206}"/>
              </a:ext>
            </a:extLst>
          </p:cNvPr>
          <p:cNvSpPr>
            <a:spLocks/>
          </p:cNvSpPr>
          <p:nvPr/>
        </p:nvSpPr>
        <p:spPr bwMode="auto">
          <a:xfrm>
            <a:off x="2550038" y="1710841"/>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3" name="Shape 57">
            <a:extLst>
              <a:ext uri="{FF2B5EF4-FFF2-40B4-BE49-F238E27FC236}">
                <a16:creationId xmlns:a16="http://schemas.microsoft.com/office/drawing/2014/main" id="{99B4955F-8A29-4992-BBD1-389F5B101223}"/>
              </a:ext>
            </a:extLst>
          </p:cNvPr>
          <p:cNvSpPr>
            <a:spLocks noChangeArrowheads="1"/>
          </p:cNvSpPr>
          <p:nvPr/>
        </p:nvSpPr>
        <p:spPr bwMode="auto">
          <a:xfrm>
            <a:off x="210886" y="2087670"/>
            <a:ext cx="1614597"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1982</a:t>
            </a:r>
          </a:p>
        </p:txBody>
      </p:sp>
      <p:sp>
        <p:nvSpPr>
          <p:cNvPr id="14" name="Shape 58">
            <a:extLst>
              <a:ext uri="{FF2B5EF4-FFF2-40B4-BE49-F238E27FC236}">
                <a16:creationId xmlns:a16="http://schemas.microsoft.com/office/drawing/2014/main" id="{304C4033-B276-4AAA-A767-11919D7F0833}"/>
              </a:ext>
            </a:extLst>
          </p:cNvPr>
          <p:cNvSpPr>
            <a:spLocks/>
          </p:cNvSpPr>
          <p:nvPr/>
        </p:nvSpPr>
        <p:spPr bwMode="auto">
          <a:xfrm>
            <a:off x="9798551" y="1709781"/>
            <a:ext cx="1191372" cy="1191372"/>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5" name="Shape 60">
            <a:extLst>
              <a:ext uri="{FF2B5EF4-FFF2-40B4-BE49-F238E27FC236}">
                <a16:creationId xmlns:a16="http://schemas.microsoft.com/office/drawing/2014/main" id="{AC5C2639-F04D-40EA-8F27-3D4D61099ADC}"/>
              </a:ext>
            </a:extLst>
          </p:cNvPr>
          <p:cNvSpPr>
            <a:spLocks noChangeArrowheads="1"/>
          </p:cNvSpPr>
          <p:nvPr/>
        </p:nvSpPr>
        <p:spPr bwMode="auto">
          <a:xfrm>
            <a:off x="2338428" y="2098457"/>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2000</a:t>
            </a:r>
          </a:p>
        </p:txBody>
      </p:sp>
      <p:sp>
        <p:nvSpPr>
          <p:cNvPr id="16" name="Shape 60">
            <a:extLst>
              <a:ext uri="{FF2B5EF4-FFF2-40B4-BE49-F238E27FC236}">
                <a16:creationId xmlns:a16="http://schemas.microsoft.com/office/drawing/2014/main" id="{16C4C2C7-C64E-4D80-B1CC-DDD5398ED07F}"/>
              </a:ext>
            </a:extLst>
          </p:cNvPr>
          <p:cNvSpPr>
            <a:spLocks noChangeArrowheads="1"/>
          </p:cNvSpPr>
          <p:nvPr/>
        </p:nvSpPr>
        <p:spPr bwMode="auto">
          <a:xfrm>
            <a:off x="9600144" y="2098457"/>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Today</a:t>
            </a:r>
          </a:p>
        </p:txBody>
      </p:sp>
      <p:sp>
        <p:nvSpPr>
          <p:cNvPr id="17" name="Shape 55">
            <a:extLst>
              <a:ext uri="{FF2B5EF4-FFF2-40B4-BE49-F238E27FC236}">
                <a16:creationId xmlns:a16="http://schemas.microsoft.com/office/drawing/2014/main" id="{54B67ED4-49B2-4A89-B357-7FE17706D7A9}"/>
              </a:ext>
            </a:extLst>
          </p:cNvPr>
          <p:cNvSpPr>
            <a:spLocks/>
          </p:cNvSpPr>
          <p:nvPr/>
        </p:nvSpPr>
        <p:spPr bwMode="auto">
          <a:xfrm>
            <a:off x="4253356" y="1710841"/>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8" name="Shape 55">
            <a:extLst>
              <a:ext uri="{FF2B5EF4-FFF2-40B4-BE49-F238E27FC236}">
                <a16:creationId xmlns:a16="http://schemas.microsoft.com/office/drawing/2014/main" id="{91AFC74E-3083-4DAD-A9CF-92EA0E7E8E2E}"/>
              </a:ext>
            </a:extLst>
          </p:cNvPr>
          <p:cNvSpPr>
            <a:spLocks/>
          </p:cNvSpPr>
          <p:nvPr/>
        </p:nvSpPr>
        <p:spPr bwMode="auto">
          <a:xfrm>
            <a:off x="5495679" y="1710841"/>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19" name="Shape 55">
            <a:extLst>
              <a:ext uri="{FF2B5EF4-FFF2-40B4-BE49-F238E27FC236}">
                <a16:creationId xmlns:a16="http://schemas.microsoft.com/office/drawing/2014/main" id="{6917E9F2-27AB-415F-8FB0-EBAC92E68734}"/>
              </a:ext>
            </a:extLst>
          </p:cNvPr>
          <p:cNvSpPr>
            <a:spLocks/>
          </p:cNvSpPr>
          <p:nvPr/>
        </p:nvSpPr>
        <p:spPr bwMode="auto">
          <a:xfrm>
            <a:off x="6737994" y="1710841"/>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no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20" name="Shape 55">
            <a:extLst>
              <a:ext uri="{FF2B5EF4-FFF2-40B4-BE49-F238E27FC236}">
                <a16:creationId xmlns:a16="http://schemas.microsoft.com/office/drawing/2014/main" id="{E1009982-84CD-4D93-87BA-722F20E2D876}"/>
              </a:ext>
            </a:extLst>
          </p:cNvPr>
          <p:cNvSpPr>
            <a:spLocks/>
          </p:cNvSpPr>
          <p:nvPr/>
        </p:nvSpPr>
        <p:spPr bwMode="auto">
          <a:xfrm>
            <a:off x="7956867" y="1710841"/>
            <a:ext cx="1191374" cy="118925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ABF">
              <a:lumMod val="60000"/>
              <a:lumOff val="40000"/>
              <a:alpha val="74000"/>
            </a:srgbClr>
          </a:solidFill>
          <a:ln>
            <a:solidFill>
              <a:srgbClr val="FF0000"/>
            </a:solidFill>
          </a:ln>
          <a:effectLst/>
          <a:extLst/>
        </p:spPr>
        <p:txBody>
          <a:bodyPr lIns="0" tIns="0" rIns="0" bIns="0" anchor="ctr"/>
          <a:lstStyle/>
          <a:p>
            <a:pPr eaLnBrk="1" fontAlgn="auto" hangingPunct="1">
              <a:spcBef>
                <a:spcPts val="0"/>
              </a:spcBef>
              <a:spcAft>
                <a:spcPts val="0"/>
              </a:spcAft>
              <a:defRPr/>
            </a:pPr>
            <a:endParaRPr lang="en-US" sz="2266" kern="0">
              <a:solidFill>
                <a:srgbClr val="000000"/>
              </a:solidFill>
            </a:endParaRPr>
          </a:p>
        </p:txBody>
      </p:sp>
      <p:sp>
        <p:nvSpPr>
          <p:cNvPr id="21" name="Shape 60">
            <a:extLst>
              <a:ext uri="{FF2B5EF4-FFF2-40B4-BE49-F238E27FC236}">
                <a16:creationId xmlns:a16="http://schemas.microsoft.com/office/drawing/2014/main" id="{150778FC-9D35-4A96-B241-F61187C9992A}"/>
              </a:ext>
            </a:extLst>
          </p:cNvPr>
          <p:cNvSpPr>
            <a:spLocks noChangeArrowheads="1"/>
          </p:cNvSpPr>
          <p:nvPr/>
        </p:nvSpPr>
        <p:spPr bwMode="auto">
          <a:xfrm>
            <a:off x="7760269" y="2109243"/>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2008</a:t>
            </a:r>
          </a:p>
        </p:txBody>
      </p:sp>
      <p:sp>
        <p:nvSpPr>
          <p:cNvPr id="22" name="Shape 60">
            <a:extLst>
              <a:ext uri="{FF2B5EF4-FFF2-40B4-BE49-F238E27FC236}">
                <a16:creationId xmlns:a16="http://schemas.microsoft.com/office/drawing/2014/main" id="{7016804D-06A9-414E-BFC9-30B08D405A50}"/>
              </a:ext>
            </a:extLst>
          </p:cNvPr>
          <p:cNvSpPr>
            <a:spLocks noChangeArrowheads="1"/>
          </p:cNvSpPr>
          <p:nvPr/>
        </p:nvSpPr>
        <p:spPr bwMode="auto">
          <a:xfrm>
            <a:off x="6555239" y="2109243"/>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2007</a:t>
            </a:r>
          </a:p>
        </p:txBody>
      </p:sp>
      <p:sp>
        <p:nvSpPr>
          <p:cNvPr id="23" name="Shape 60">
            <a:extLst>
              <a:ext uri="{FF2B5EF4-FFF2-40B4-BE49-F238E27FC236}">
                <a16:creationId xmlns:a16="http://schemas.microsoft.com/office/drawing/2014/main" id="{4BB73500-BA67-4C4B-991B-72744E6D16D4}"/>
              </a:ext>
            </a:extLst>
          </p:cNvPr>
          <p:cNvSpPr>
            <a:spLocks noChangeArrowheads="1"/>
          </p:cNvSpPr>
          <p:nvPr/>
        </p:nvSpPr>
        <p:spPr bwMode="auto">
          <a:xfrm>
            <a:off x="5287481" y="2098457"/>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2006</a:t>
            </a:r>
          </a:p>
        </p:txBody>
      </p:sp>
      <p:sp>
        <p:nvSpPr>
          <p:cNvPr id="24" name="Shape 60">
            <a:extLst>
              <a:ext uri="{FF2B5EF4-FFF2-40B4-BE49-F238E27FC236}">
                <a16:creationId xmlns:a16="http://schemas.microsoft.com/office/drawing/2014/main" id="{B3B6379D-FBB7-4F53-B16D-74243DAAA8FD}"/>
              </a:ext>
            </a:extLst>
          </p:cNvPr>
          <p:cNvSpPr>
            <a:spLocks noChangeArrowheads="1"/>
          </p:cNvSpPr>
          <p:nvPr/>
        </p:nvSpPr>
        <p:spPr bwMode="auto">
          <a:xfrm>
            <a:off x="4032828" y="2098457"/>
            <a:ext cx="1614595" cy="44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7608" tIns="47608" rIns="47608" bIns="47608" anchor="ctr">
            <a:spAutoFit/>
          </a:bodyPr>
          <a:lstStyle/>
          <a:p>
            <a:pPr algn="ctr"/>
            <a:r>
              <a:rPr lang="en-US" altLang="en-US" sz="2266" dirty="0">
                <a:solidFill>
                  <a:srgbClr val="000000"/>
                </a:solidFill>
                <a:latin typeface="Helvetica Neue Light" charset="0"/>
                <a:ea typeface="Helvetica Neue Light" charset="0"/>
                <a:cs typeface="Helvetica Neue Light" charset="0"/>
              </a:rPr>
              <a:t>2005</a:t>
            </a:r>
          </a:p>
        </p:txBody>
      </p:sp>
      <p:sp>
        <p:nvSpPr>
          <p:cNvPr id="25" name="TextBox 24">
            <a:extLst>
              <a:ext uri="{FF2B5EF4-FFF2-40B4-BE49-F238E27FC236}">
                <a16:creationId xmlns:a16="http://schemas.microsoft.com/office/drawing/2014/main" id="{153A6B65-8900-472F-8806-D6A9A6ABBAFE}"/>
              </a:ext>
            </a:extLst>
          </p:cNvPr>
          <p:cNvSpPr txBox="1"/>
          <p:nvPr/>
        </p:nvSpPr>
        <p:spPr>
          <a:xfrm>
            <a:off x="2037928" y="4440461"/>
            <a:ext cx="2112746" cy="1138389"/>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FreeBSD jails/Solaris zones </a:t>
            </a:r>
          </a:p>
        </p:txBody>
      </p:sp>
      <p:sp>
        <p:nvSpPr>
          <p:cNvPr id="26" name="TextBox 25">
            <a:extLst>
              <a:ext uri="{FF2B5EF4-FFF2-40B4-BE49-F238E27FC236}">
                <a16:creationId xmlns:a16="http://schemas.microsoft.com/office/drawing/2014/main" id="{64DE9F0A-F7E0-44D5-A315-5FECDFE7450A}"/>
              </a:ext>
            </a:extLst>
          </p:cNvPr>
          <p:cNvSpPr txBox="1"/>
          <p:nvPr/>
        </p:nvSpPr>
        <p:spPr>
          <a:xfrm>
            <a:off x="3853589" y="3601796"/>
            <a:ext cx="1986568" cy="789703"/>
          </a:xfrm>
          <a:prstGeom prst="rect">
            <a:avLst/>
          </a:prstGeom>
          <a:noFill/>
        </p:spPr>
        <p:txBody>
          <a:bodyPr wrap="square" rtlCol="0">
            <a:spAutoFit/>
          </a:bodyPr>
          <a:lstStyle/>
          <a:p>
            <a:pPr algn="ctr"/>
            <a:r>
              <a:rPr lang="en-US" sz="2266" i="1" dirty="0" err="1">
                <a:solidFill>
                  <a:srgbClr val="000000"/>
                </a:solidFill>
                <a:latin typeface="Calibri Light" charset="0"/>
                <a:ea typeface="Calibri Light" charset="0"/>
                <a:cs typeface="Calibri Light" charset="0"/>
              </a:rPr>
              <a:t>OpenVZ</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Parallels</a:t>
            </a:r>
          </a:p>
        </p:txBody>
      </p:sp>
      <p:sp>
        <p:nvSpPr>
          <p:cNvPr id="27" name="TextBox 26">
            <a:extLst>
              <a:ext uri="{FF2B5EF4-FFF2-40B4-BE49-F238E27FC236}">
                <a16:creationId xmlns:a16="http://schemas.microsoft.com/office/drawing/2014/main" id="{CB98BF78-B148-4AB9-A5AF-89C7F12C5185}"/>
              </a:ext>
            </a:extLst>
          </p:cNvPr>
          <p:cNvSpPr txBox="1"/>
          <p:nvPr/>
        </p:nvSpPr>
        <p:spPr>
          <a:xfrm>
            <a:off x="4631500" y="4960643"/>
            <a:ext cx="2798626" cy="1138389"/>
          </a:xfrm>
          <a:prstGeom prst="rect">
            <a:avLst/>
          </a:prstGeom>
          <a:noFill/>
        </p:spPr>
        <p:txBody>
          <a:bodyPr wrap="square" rtlCol="0">
            <a:spAutoFit/>
          </a:bodyPr>
          <a:lstStyle/>
          <a:p>
            <a:pPr algn="ctr"/>
            <a:r>
              <a:rPr lang="en-US" sz="2266" i="1" dirty="0" err="1">
                <a:solidFill>
                  <a:srgbClr val="000000"/>
                </a:solidFill>
                <a:latin typeface="Calibri Light" charset="0"/>
                <a:ea typeface="Calibri Light" charset="0"/>
                <a:cs typeface="Calibri Light" charset="0"/>
              </a:rPr>
              <a:t>Cgroups</a:t>
            </a:r>
            <a:r>
              <a:rPr lang="en-US" sz="2266" i="1" dirty="0">
                <a:solidFill>
                  <a:srgbClr val="000000"/>
                </a:solidFill>
                <a:latin typeface="Calibri Light" charset="0"/>
                <a:ea typeface="Calibri Light" charset="0"/>
                <a:cs typeface="Calibri Light" charset="0"/>
              </a:rPr>
              <a:t>/Process Containers</a:t>
            </a:r>
          </a:p>
          <a:p>
            <a:pPr algn="ctr"/>
            <a:r>
              <a:rPr lang="en-US" sz="2266" i="1" dirty="0">
                <a:solidFill>
                  <a:srgbClr val="000000"/>
                </a:solidFill>
                <a:latin typeface="Calibri Light" charset="0"/>
                <a:ea typeface="Calibri Light" charset="0"/>
                <a:cs typeface="Calibri Light" charset="0"/>
              </a:rPr>
              <a:t>IBM/Google </a:t>
            </a:r>
          </a:p>
        </p:txBody>
      </p:sp>
      <p:sp>
        <p:nvSpPr>
          <p:cNvPr id="28" name="TextBox 27">
            <a:extLst>
              <a:ext uri="{FF2B5EF4-FFF2-40B4-BE49-F238E27FC236}">
                <a16:creationId xmlns:a16="http://schemas.microsoft.com/office/drawing/2014/main" id="{826FD595-80FB-419A-8D0D-61A8D4E79DC8}"/>
              </a:ext>
            </a:extLst>
          </p:cNvPr>
          <p:cNvSpPr txBox="1"/>
          <p:nvPr/>
        </p:nvSpPr>
        <p:spPr>
          <a:xfrm>
            <a:off x="6353110" y="3618539"/>
            <a:ext cx="1986568"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AIX </a:t>
            </a:r>
            <a:r>
              <a:rPr lang="en-US" sz="2266" i="1" dirty="0" err="1">
                <a:solidFill>
                  <a:srgbClr val="000000"/>
                </a:solidFill>
                <a:latin typeface="Calibri Light" charset="0"/>
                <a:ea typeface="Calibri Light" charset="0"/>
                <a:cs typeface="Calibri Light" charset="0"/>
              </a:rPr>
              <a:t>Wpars</a:t>
            </a:r>
            <a:endParaRPr lang="en-US" sz="2266" i="1" dirty="0">
              <a:solidFill>
                <a:srgbClr val="000000"/>
              </a:solidFill>
              <a:latin typeface="Calibri Light" charset="0"/>
              <a:ea typeface="Calibri Light" charset="0"/>
              <a:cs typeface="Calibri Light" charset="0"/>
            </a:endParaRPr>
          </a:p>
          <a:p>
            <a:pPr algn="ctr"/>
            <a:r>
              <a:rPr lang="en-US" sz="2266" i="1" dirty="0">
                <a:solidFill>
                  <a:srgbClr val="000000"/>
                </a:solidFill>
                <a:latin typeface="Calibri Light" charset="0"/>
                <a:ea typeface="Calibri Light" charset="0"/>
                <a:cs typeface="Calibri Light" charset="0"/>
              </a:rPr>
              <a:t>IBM</a:t>
            </a:r>
          </a:p>
        </p:txBody>
      </p:sp>
      <p:sp>
        <p:nvSpPr>
          <p:cNvPr id="29" name="TextBox 28">
            <a:extLst>
              <a:ext uri="{FF2B5EF4-FFF2-40B4-BE49-F238E27FC236}">
                <a16:creationId xmlns:a16="http://schemas.microsoft.com/office/drawing/2014/main" id="{C56E5DC7-FB5B-4A0B-B486-0C743AF793A5}"/>
              </a:ext>
            </a:extLst>
          </p:cNvPr>
          <p:cNvSpPr txBox="1"/>
          <p:nvPr/>
        </p:nvSpPr>
        <p:spPr>
          <a:xfrm>
            <a:off x="7464582" y="4932533"/>
            <a:ext cx="2175945" cy="789703"/>
          </a:xfrm>
          <a:prstGeom prst="rect">
            <a:avLst/>
          </a:prstGeom>
          <a:noFill/>
        </p:spPr>
        <p:txBody>
          <a:bodyPr wrap="square" rtlCol="0">
            <a:spAutoFit/>
          </a:bodyPr>
          <a:lstStyle/>
          <a:p>
            <a:pPr algn="ctr"/>
            <a:r>
              <a:rPr lang="en-US" sz="2266" i="1" dirty="0">
                <a:solidFill>
                  <a:srgbClr val="000000"/>
                </a:solidFill>
                <a:latin typeface="Calibri Light" charset="0"/>
                <a:ea typeface="Calibri Light" charset="0"/>
                <a:cs typeface="Calibri Light" charset="0"/>
              </a:rPr>
              <a:t>Linux Containers (LXC)</a:t>
            </a:r>
          </a:p>
        </p:txBody>
      </p:sp>
      <p:pic>
        <p:nvPicPr>
          <p:cNvPr id="30" name="Picture 29">
            <a:extLst>
              <a:ext uri="{FF2B5EF4-FFF2-40B4-BE49-F238E27FC236}">
                <a16:creationId xmlns:a16="http://schemas.microsoft.com/office/drawing/2014/main" id="{165E4A32-0CF2-432F-93E8-C23AED3CDEAB}"/>
              </a:ext>
            </a:extLst>
          </p:cNvPr>
          <p:cNvPicPr>
            <a:picLocks noChangeAspect="1"/>
          </p:cNvPicPr>
          <p:nvPr/>
        </p:nvPicPr>
        <p:blipFill>
          <a:blip r:embed="rId3"/>
          <a:stretch>
            <a:fillRect/>
          </a:stretch>
        </p:blipFill>
        <p:spPr>
          <a:xfrm>
            <a:off x="9692433" y="3133009"/>
            <a:ext cx="1427407" cy="1178911"/>
          </a:xfrm>
          <a:prstGeom prst="rect">
            <a:avLst/>
          </a:prstGeom>
        </p:spPr>
      </p:pic>
      <p:pic>
        <p:nvPicPr>
          <p:cNvPr id="31" name="Picture 30">
            <a:extLst>
              <a:ext uri="{FF2B5EF4-FFF2-40B4-BE49-F238E27FC236}">
                <a16:creationId xmlns:a16="http://schemas.microsoft.com/office/drawing/2014/main" id="{258BBC50-0E30-45CF-AF86-12981DD57241}"/>
              </a:ext>
            </a:extLst>
          </p:cNvPr>
          <p:cNvPicPr>
            <a:picLocks noChangeAspect="1"/>
          </p:cNvPicPr>
          <p:nvPr/>
        </p:nvPicPr>
        <p:blipFill>
          <a:blip r:embed="rId4"/>
          <a:stretch>
            <a:fillRect/>
          </a:stretch>
        </p:blipFill>
        <p:spPr>
          <a:xfrm>
            <a:off x="9527214" y="4511595"/>
            <a:ext cx="1592626" cy="364378"/>
          </a:xfrm>
          <a:prstGeom prst="rect">
            <a:avLst/>
          </a:prstGeom>
        </p:spPr>
      </p:pic>
      <p:cxnSp>
        <p:nvCxnSpPr>
          <p:cNvPr id="33" name="Straight Connector 32">
            <a:extLst>
              <a:ext uri="{FF2B5EF4-FFF2-40B4-BE49-F238E27FC236}">
                <a16:creationId xmlns:a16="http://schemas.microsoft.com/office/drawing/2014/main" id="{6403EA72-512F-41FD-BD9B-90F2FDCEB24C}"/>
              </a:ext>
            </a:extLst>
          </p:cNvPr>
          <p:cNvCxnSpPr/>
          <p:nvPr/>
        </p:nvCxnSpPr>
        <p:spPr>
          <a:xfrm>
            <a:off x="998586" y="3034147"/>
            <a:ext cx="0" cy="564690"/>
          </a:xfrm>
          <a:prstGeom prst="line">
            <a:avLst/>
          </a:prstGeom>
          <a:noFill/>
          <a:ln w="34925" cap="flat" cmpd="sng" algn="ctr">
            <a:solidFill>
              <a:srgbClr val="92D050">
                <a:alpha val="75000"/>
              </a:srgbClr>
            </a:solidFill>
            <a:prstDash val="solid"/>
            <a:miter lim="800000"/>
          </a:ln>
          <a:effectLst/>
        </p:spPr>
      </p:cxnSp>
      <p:cxnSp>
        <p:nvCxnSpPr>
          <p:cNvPr id="34" name="Straight Connector 33">
            <a:extLst>
              <a:ext uri="{FF2B5EF4-FFF2-40B4-BE49-F238E27FC236}">
                <a16:creationId xmlns:a16="http://schemas.microsoft.com/office/drawing/2014/main" id="{9BE7181E-176F-4F35-8DA5-5CFAAE062F4E}"/>
              </a:ext>
            </a:extLst>
          </p:cNvPr>
          <p:cNvCxnSpPr/>
          <p:nvPr/>
        </p:nvCxnSpPr>
        <p:spPr>
          <a:xfrm>
            <a:off x="3086278" y="3096654"/>
            <a:ext cx="7809" cy="1215266"/>
          </a:xfrm>
          <a:prstGeom prst="line">
            <a:avLst/>
          </a:prstGeom>
          <a:noFill/>
          <a:ln w="34925" cap="flat" cmpd="sng" algn="ctr">
            <a:solidFill>
              <a:srgbClr val="92D050">
                <a:alpha val="75000"/>
              </a:srgbClr>
            </a:solidFill>
            <a:prstDash val="solid"/>
            <a:miter lim="800000"/>
          </a:ln>
          <a:effectLst/>
        </p:spPr>
      </p:cxnSp>
      <p:cxnSp>
        <p:nvCxnSpPr>
          <p:cNvPr id="35" name="Straight Connector 34">
            <a:extLst>
              <a:ext uri="{FF2B5EF4-FFF2-40B4-BE49-F238E27FC236}">
                <a16:creationId xmlns:a16="http://schemas.microsoft.com/office/drawing/2014/main" id="{17AF975E-2575-4871-B160-13335481A7A8}"/>
              </a:ext>
            </a:extLst>
          </p:cNvPr>
          <p:cNvCxnSpPr/>
          <p:nvPr/>
        </p:nvCxnSpPr>
        <p:spPr>
          <a:xfrm>
            <a:off x="4844283" y="3049771"/>
            <a:ext cx="0" cy="564690"/>
          </a:xfrm>
          <a:prstGeom prst="line">
            <a:avLst/>
          </a:prstGeom>
          <a:noFill/>
          <a:ln w="34925" cap="flat" cmpd="sng" algn="ctr">
            <a:solidFill>
              <a:srgbClr val="92D050">
                <a:alpha val="75000"/>
              </a:srgbClr>
            </a:solidFill>
            <a:prstDash val="solid"/>
            <a:miter lim="800000"/>
          </a:ln>
          <a:effectLst/>
        </p:spPr>
      </p:cxnSp>
      <p:cxnSp>
        <p:nvCxnSpPr>
          <p:cNvPr id="36" name="Straight Connector 35">
            <a:extLst>
              <a:ext uri="{FF2B5EF4-FFF2-40B4-BE49-F238E27FC236}">
                <a16:creationId xmlns:a16="http://schemas.microsoft.com/office/drawing/2014/main" id="{929ED920-166B-42EF-BEF1-614BD844A70C}"/>
              </a:ext>
            </a:extLst>
          </p:cNvPr>
          <p:cNvCxnSpPr/>
          <p:nvPr/>
        </p:nvCxnSpPr>
        <p:spPr>
          <a:xfrm>
            <a:off x="6030813" y="3049773"/>
            <a:ext cx="0" cy="1826032"/>
          </a:xfrm>
          <a:prstGeom prst="line">
            <a:avLst/>
          </a:prstGeom>
          <a:noFill/>
          <a:ln w="34925" cap="flat" cmpd="sng" algn="ctr">
            <a:solidFill>
              <a:srgbClr val="92D050">
                <a:alpha val="75000"/>
              </a:srgbClr>
            </a:solidFill>
            <a:prstDash val="solid"/>
            <a:miter lim="800000"/>
          </a:ln>
          <a:effectLst/>
        </p:spPr>
      </p:cxnSp>
      <p:cxnSp>
        <p:nvCxnSpPr>
          <p:cNvPr id="37" name="Straight Connector 36">
            <a:extLst>
              <a:ext uri="{FF2B5EF4-FFF2-40B4-BE49-F238E27FC236}">
                <a16:creationId xmlns:a16="http://schemas.microsoft.com/office/drawing/2014/main" id="{BF36B3DC-CA8F-44E7-AA1D-D7B97B3FE99F}"/>
              </a:ext>
            </a:extLst>
          </p:cNvPr>
          <p:cNvCxnSpPr/>
          <p:nvPr/>
        </p:nvCxnSpPr>
        <p:spPr>
          <a:xfrm>
            <a:off x="7344553" y="3018512"/>
            <a:ext cx="0" cy="564690"/>
          </a:xfrm>
          <a:prstGeom prst="line">
            <a:avLst/>
          </a:prstGeom>
          <a:noFill/>
          <a:ln w="34925" cap="flat" cmpd="sng" algn="ctr">
            <a:solidFill>
              <a:srgbClr val="92D050">
                <a:alpha val="75000"/>
              </a:srgbClr>
            </a:solidFill>
            <a:prstDash val="solid"/>
            <a:miter lim="800000"/>
          </a:ln>
          <a:effectLst/>
        </p:spPr>
      </p:cxnSp>
      <p:cxnSp>
        <p:nvCxnSpPr>
          <p:cNvPr id="38" name="Straight Connector 37">
            <a:extLst>
              <a:ext uri="{FF2B5EF4-FFF2-40B4-BE49-F238E27FC236}">
                <a16:creationId xmlns:a16="http://schemas.microsoft.com/office/drawing/2014/main" id="{2E67C4F8-038E-4BD2-809A-E69D3AF1C859}"/>
              </a:ext>
            </a:extLst>
          </p:cNvPr>
          <p:cNvCxnSpPr/>
          <p:nvPr/>
        </p:nvCxnSpPr>
        <p:spPr>
          <a:xfrm>
            <a:off x="8577968" y="3041955"/>
            <a:ext cx="0" cy="1826032"/>
          </a:xfrm>
          <a:prstGeom prst="line">
            <a:avLst/>
          </a:prstGeom>
          <a:noFill/>
          <a:ln w="34925" cap="flat" cmpd="sng" algn="ctr">
            <a:solidFill>
              <a:srgbClr val="92D050">
                <a:alpha val="75000"/>
              </a:srgbClr>
            </a:solidFill>
            <a:prstDash val="solid"/>
            <a:miter lim="800000"/>
          </a:ln>
          <a:effectLst/>
        </p:spPr>
      </p:cxnSp>
    </p:spTree>
    <p:extLst>
      <p:ext uri="{BB962C8B-B14F-4D97-AF65-F5344CB8AC3E}">
        <p14:creationId xmlns:p14="http://schemas.microsoft.com/office/powerpoint/2010/main" val="1077171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The Challenge</a:t>
            </a:r>
          </a:p>
        </p:txBody>
      </p:sp>
      <p:pic>
        <p:nvPicPr>
          <p:cNvPr id="5" name="Picture 4">
            <a:extLst>
              <a:ext uri="{FF2B5EF4-FFF2-40B4-BE49-F238E27FC236}">
                <a16:creationId xmlns:a16="http://schemas.microsoft.com/office/drawing/2014/main" id="{5D1F31DC-5967-4553-A459-F25ADABD040F}"/>
              </a:ext>
            </a:extLst>
          </p:cNvPr>
          <p:cNvPicPr>
            <a:picLocks noChangeAspect="1"/>
          </p:cNvPicPr>
          <p:nvPr/>
        </p:nvPicPr>
        <p:blipFill>
          <a:blip r:embed="rId3"/>
          <a:stretch>
            <a:fillRect/>
          </a:stretch>
        </p:blipFill>
        <p:spPr>
          <a:xfrm>
            <a:off x="1578484" y="1348380"/>
            <a:ext cx="9031859" cy="5063306"/>
          </a:xfrm>
          <a:prstGeom prst="rect">
            <a:avLst/>
          </a:prstGeom>
        </p:spPr>
      </p:pic>
    </p:spTree>
    <p:extLst>
      <p:ext uri="{BB962C8B-B14F-4D97-AF65-F5344CB8AC3E}">
        <p14:creationId xmlns:p14="http://schemas.microsoft.com/office/powerpoint/2010/main" val="119481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The Matrix from Hell</a:t>
            </a:r>
          </a:p>
        </p:txBody>
      </p:sp>
      <p:pic>
        <p:nvPicPr>
          <p:cNvPr id="6" name="Picture 5">
            <a:extLst>
              <a:ext uri="{FF2B5EF4-FFF2-40B4-BE49-F238E27FC236}">
                <a16:creationId xmlns:a16="http://schemas.microsoft.com/office/drawing/2014/main" id="{2426213F-4088-415D-9A87-85813D9BCD00}"/>
              </a:ext>
            </a:extLst>
          </p:cNvPr>
          <p:cNvPicPr>
            <a:picLocks noChangeAspect="1"/>
          </p:cNvPicPr>
          <p:nvPr/>
        </p:nvPicPr>
        <p:blipFill>
          <a:blip r:embed="rId3"/>
          <a:stretch>
            <a:fillRect/>
          </a:stretch>
        </p:blipFill>
        <p:spPr>
          <a:xfrm>
            <a:off x="1415936" y="1335980"/>
            <a:ext cx="8571975" cy="5160071"/>
          </a:xfrm>
          <a:prstGeom prst="rect">
            <a:avLst/>
          </a:prstGeom>
        </p:spPr>
      </p:pic>
    </p:spTree>
    <p:extLst>
      <p:ext uri="{BB962C8B-B14F-4D97-AF65-F5344CB8AC3E}">
        <p14:creationId xmlns:p14="http://schemas.microsoft.com/office/powerpoint/2010/main" val="147781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6B37E-C331-4583-A86E-94D3049C2589}"/>
              </a:ext>
            </a:extLst>
          </p:cNvPr>
          <p:cNvSpPr>
            <a:spLocks noGrp="1"/>
          </p:cNvSpPr>
          <p:nvPr>
            <p:ph type="body" sz="quarter" idx="10"/>
          </p:nvPr>
        </p:nvSpPr>
        <p:spPr/>
        <p:txBody>
          <a:bodyPr/>
          <a:lstStyle/>
          <a:p>
            <a:r>
              <a:rPr lang="en-US" dirty="0"/>
              <a:t>A Shipping Container for Code</a:t>
            </a:r>
          </a:p>
        </p:txBody>
      </p:sp>
      <p:sp>
        <p:nvSpPr>
          <p:cNvPr id="5" name="Line 1">
            <a:extLst>
              <a:ext uri="{FF2B5EF4-FFF2-40B4-BE49-F238E27FC236}">
                <a16:creationId xmlns:a16="http://schemas.microsoft.com/office/drawing/2014/main" id="{40D79CAE-140C-400D-AB3F-F5BCE7C75483}"/>
              </a:ext>
            </a:extLst>
          </p:cNvPr>
          <p:cNvSpPr>
            <a:spLocks noChangeShapeType="1"/>
          </p:cNvSpPr>
          <p:nvPr/>
        </p:nvSpPr>
        <p:spPr bwMode="auto">
          <a:xfrm>
            <a:off x="1874202" y="3772945"/>
            <a:ext cx="8091487" cy="0"/>
          </a:xfrm>
          <a:prstGeom prst="line">
            <a:avLst/>
          </a:prstGeom>
          <a:noFill/>
          <a:ln w="635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lIns="0" tIns="0" rIns="0" bIns="0"/>
          <a:lstStyle/>
          <a:p>
            <a:pPr defTabSz="914415" eaLnBrk="1" fontAlgn="auto" hangingPunct="1">
              <a:spcBef>
                <a:spcPts val="0"/>
              </a:spcBef>
              <a:spcAft>
                <a:spcPts val="0"/>
              </a:spcAft>
              <a:defRPr/>
            </a:pPr>
            <a:endParaRPr lang="en-US" sz="1800" kern="0">
              <a:solidFill>
                <a:srgbClr val="000000"/>
              </a:solidFill>
            </a:endParaRPr>
          </a:p>
        </p:txBody>
      </p:sp>
      <p:sp>
        <p:nvSpPr>
          <p:cNvPr id="7" name="TextBox 2">
            <a:extLst>
              <a:ext uri="{FF2B5EF4-FFF2-40B4-BE49-F238E27FC236}">
                <a16:creationId xmlns:a16="http://schemas.microsoft.com/office/drawing/2014/main" id="{43BE7624-854C-4E2C-A9BC-43B4DD7B6263}"/>
              </a:ext>
            </a:extLst>
          </p:cNvPr>
          <p:cNvSpPr txBox="1">
            <a:spLocks noChangeArrowheads="1"/>
          </p:cNvSpPr>
          <p:nvPr/>
        </p:nvSpPr>
        <p:spPr bwMode="auto">
          <a:xfrm rot="16200000">
            <a:off x="862177" y="2380811"/>
            <a:ext cx="175894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Multiplicity of Stacks</a:t>
            </a:r>
          </a:p>
        </p:txBody>
      </p:sp>
      <p:sp>
        <p:nvSpPr>
          <p:cNvPr id="8" name="TextBox 26">
            <a:extLst>
              <a:ext uri="{FF2B5EF4-FFF2-40B4-BE49-F238E27FC236}">
                <a16:creationId xmlns:a16="http://schemas.microsoft.com/office/drawing/2014/main" id="{E8F773C9-E5E6-4698-A183-82B368C91216}"/>
              </a:ext>
            </a:extLst>
          </p:cNvPr>
          <p:cNvSpPr txBox="1">
            <a:spLocks noChangeArrowheads="1"/>
          </p:cNvSpPr>
          <p:nvPr/>
        </p:nvSpPr>
        <p:spPr bwMode="auto">
          <a:xfrm rot="16200000">
            <a:off x="1189581" y="5205017"/>
            <a:ext cx="1254942"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Multiplicity of hardware environments</a:t>
            </a:r>
          </a:p>
        </p:txBody>
      </p:sp>
      <p:sp>
        <p:nvSpPr>
          <p:cNvPr id="9" name="Freeform 113">
            <a:extLst>
              <a:ext uri="{FF2B5EF4-FFF2-40B4-BE49-F238E27FC236}">
                <a16:creationId xmlns:a16="http://schemas.microsoft.com/office/drawing/2014/main" id="{AF68D351-240E-4CB9-AA55-EDBA54C1465E}"/>
              </a:ext>
            </a:extLst>
          </p:cNvPr>
          <p:cNvSpPr/>
          <p:nvPr/>
        </p:nvSpPr>
        <p:spPr>
          <a:xfrm>
            <a:off x="6528750" y="1430675"/>
            <a:ext cx="133351" cy="54682"/>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defTabSz="889015" eaLnBrk="1" fontAlgn="auto" hangingPunct="1">
              <a:lnSpc>
                <a:spcPct val="90000"/>
              </a:lnSpc>
              <a:spcBef>
                <a:spcPts val="0"/>
              </a:spcBef>
              <a:spcAft>
                <a:spcPct val="35000"/>
              </a:spcAft>
              <a:defRPr/>
            </a:pPr>
            <a:endParaRPr lang="en-US" sz="1800" kern="0" dirty="0">
              <a:solidFill>
                <a:prstClr val="black">
                  <a:hueOff val="0"/>
                  <a:satOff val="0"/>
                  <a:lumOff val="0"/>
                  <a:alphaOff val="0"/>
                </a:prstClr>
              </a:solidFill>
              <a:latin typeface="Arial"/>
            </a:endParaRPr>
          </a:p>
        </p:txBody>
      </p:sp>
      <p:sp>
        <p:nvSpPr>
          <p:cNvPr id="10" name="Freeform 114">
            <a:extLst>
              <a:ext uri="{FF2B5EF4-FFF2-40B4-BE49-F238E27FC236}">
                <a16:creationId xmlns:a16="http://schemas.microsoft.com/office/drawing/2014/main" id="{BBE1E185-FE2F-4BBC-A213-58DEF3D52F0D}"/>
              </a:ext>
            </a:extLst>
          </p:cNvPr>
          <p:cNvSpPr/>
          <p:nvPr/>
        </p:nvSpPr>
        <p:spPr>
          <a:xfrm>
            <a:off x="6231889" y="1818025"/>
            <a:ext cx="130175" cy="54682"/>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lIns="76200" tIns="76200" rIns="76200" bIns="76200" spcCol="1270" anchor="ctr"/>
          <a:lstStyle/>
          <a:p>
            <a:pPr algn="r" defTabSz="889015" eaLnBrk="1" fontAlgn="auto" hangingPunct="1">
              <a:lnSpc>
                <a:spcPct val="90000"/>
              </a:lnSpc>
              <a:spcBef>
                <a:spcPts val="0"/>
              </a:spcBef>
              <a:spcAft>
                <a:spcPct val="35000"/>
              </a:spcAft>
              <a:defRPr/>
            </a:pPr>
            <a:endParaRPr lang="en-US" sz="1800" kern="0" dirty="0">
              <a:solidFill>
                <a:prstClr val="black">
                  <a:hueOff val="0"/>
                  <a:satOff val="0"/>
                  <a:lumOff val="0"/>
                  <a:alphaOff val="0"/>
                </a:prstClr>
              </a:solidFill>
              <a:latin typeface="Arial"/>
            </a:endParaRPr>
          </a:p>
        </p:txBody>
      </p:sp>
      <p:sp>
        <p:nvSpPr>
          <p:cNvPr id="11" name="Freeform 115">
            <a:extLst>
              <a:ext uri="{FF2B5EF4-FFF2-40B4-BE49-F238E27FC236}">
                <a16:creationId xmlns:a16="http://schemas.microsoft.com/office/drawing/2014/main" id="{D8D2B072-DD19-4D5F-8B46-9527B69A9E0D}"/>
              </a:ext>
            </a:extLst>
          </p:cNvPr>
          <p:cNvSpPr/>
          <p:nvPr/>
        </p:nvSpPr>
        <p:spPr>
          <a:xfrm>
            <a:off x="6528750" y="1700550"/>
            <a:ext cx="133351" cy="54682"/>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defTabSz="889015" eaLnBrk="1" fontAlgn="auto" hangingPunct="1">
              <a:lnSpc>
                <a:spcPct val="90000"/>
              </a:lnSpc>
              <a:spcBef>
                <a:spcPts val="0"/>
              </a:spcBef>
              <a:spcAft>
                <a:spcPct val="35000"/>
              </a:spcAft>
              <a:defRPr/>
            </a:pPr>
            <a:endParaRPr lang="en-US" sz="1800" kern="0">
              <a:solidFill>
                <a:prstClr val="black">
                  <a:hueOff val="0"/>
                  <a:satOff val="0"/>
                  <a:lumOff val="0"/>
                  <a:alphaOff val="0"/>
                </a:prstClr>
              </a:solidFill>
              <a:latin typeface="Arial"/>
            </a:endParaRPr>
          </a:p>
        </p:txBody>
      </p:sp>
      <p:sp>
        <p:nvSpPr>
          <p:cNvPr id="12" name="Rectangle 77">
            <a:extLst>
              <a:ext uri="{FF2B5EF4-FFF2-40B4-BE49-F238E27FC236}">
                <a16:creationId xmlns:a16="http://schemas.microsoft.com/office/drawing/2014/main" id="{E7CF0B18-FD9B-44D1-8CC3-09FD8CAC25F0}"/>
              </a:ext>
            </a:extLst>
          </p:cNvPr>
          <p:cNvSpPr>
            <a:spLocks noChangeArrowheads="1"/>
          </p:cNvSpPr>
          <p:nvPr/>
        </p:nvSpPr>
        <p:spPr bwMode="auto">
          <a:xfrm>
            <a:off x="7208200" y="3868197"/>
            <a:ext cx="2595563" cy="830997"/>
          </a:xfrm>
          <a:prstGeom prst="rect">
            <a:avLst/>
          </a:prstGeom>
          <a:solidFill>
            <a:srgbClr val="82D1F5">
              <a:lumMod val="50000"/>
            </a:srgbClr>
          </a:solidFill>
          <a:ln w="12700" cap="flat" cmpd="sng" algn="ctr">
            <a:solidFill>
              <a:srgbClr val="000000"/>
            </a:solidFill>
            <a:prstDash val="solid"/>
            <a:miter lim="800000"/>
          </a:ln>
          <a:effectLst/>
          <a:extLst/>
        </p:spPr>
        <p:txBody>
          <a:bodyPr>
            <a:spAutoFit/>
          </a:bodyPr>
          <a:lstStyle>
            <a:lvl1pPr eaLnBrk="0" hangingPunct="0">
              <a:defRPr sz="2400">
                <a:solidFill>
                  <a:schemeClr val="tx1"/>
                </a:solidFill>
                <a:latin typeface="Calibri" panose="020F0502020204030204" pitchFamily="34" charset="0"/>
                <a:ea typeface="ヒラギノ角ゴ Pro W3" pitchFamily="121" charset="-128"/>
              </a:defRPr>
            </a:lvl1pPr>
            <a:lvl2pPr marL="742950" indent="-285750" eaLnBrk="0" hangingPunct="0">
              <a:defRPr sz="2400">
                <a:solidFill>
                  <a:schemeClr val="tx1"/>
                </a:solidFill>
                <a:latin typeface="Calibri" panose="020F0502020204030204" pitchFamily="34" charset="0"/>
                <a:ea typeface="ヒラギノ角ゴ Pro W3" pitchFamily="121" charset="-128"/>
              </a:defRPr>
            </a:lvl2pPr>
            <a:lvl3pPr marL="1143000" indent="-228600" eaLnBrk="0" hangingPunct="0">
              <a:defRPr sz="2400">
                <a:solidFill>
                  <a:schemeClr val="tx1"/>
                </a:solidFill>
                <a:latin typeface="Calibri" panose="020F0502020204030204" pitchFamily="34" charset="0"/>
                <a:ea typeface="ヒラギノ角ゴ Pro W3" pitchFamily="121" charset="-128"/>
              </a:defRPr>
            </a:lvl3pPr>
            <a:lvl4pPr marL="1600200" indent="-228600" eaLnBrk="0" hangingPunct="0">
              <a:defRPr sz="2400">
                <a:solidFill>
                  <a:schemeClr val="tx1"/>
                </a:solidFill>
                <a:latin typeface="Calibri" panose="020F0502020204030204" pitchFamily="34" charset="0"/>
                <a:ea typeface="ヒラギノ角ゴ Pro W3" pitchFamily="121" charset="-128"/>
              </a:defRPr>
            </a:lvl4pPr>
            <a:lvl5pPr marL="2057400" indent="-228600" eaLnBrk="0" hangingPunct="0">
              <a:defRPr sz="24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9pPr>
          </a:lstStyle>
          <a:p>
            <a:pPr defTabSz="914415" eaLnBrk="1" fontAlgn="auto" hangingPunct="1">
              <a:spcBef>
                <a:spcPts val="0"/>
              </a:spcBef>
              <a:spcAft>
                <a:spcPts val="0"/>
              </a:spcAft>
              <a:defRPr/>
            </a:pPr>
            <a:r>
              <a:rPr lang="en-US" sz="1200" b="1" kern="0">
                <a:solidFill>
                  <a:srgbClr val="FFFFFF"/>
                </a:solidFill>
                <a:latin typeface="Arial" panose="020B0604020202020204" pitchFamily="34" charset="0"/>
                <a:ea typeface="MS PGothic" panose="020B0600070205080204" pitchFamily="34" charset="-128"/>
              </a:rPr>
              <a:t>…that  can be manipulated using standard operations and run consistently on virtually any hardware platform </a:t>
            </a:r>
          </a:p>
        </p:txBody>
      </p:sp>
      <p:sp>
        <p:nvSpPr>
          <p:cNvPr id="13" name="Rectangle 78">
            <a:extLst>
              <a:ext uri="{FF2B5EF4-FFF2-40B4-BE49-F238E27FC236}">
                <a16:creationId xmlns:a16="http://schemas.microsoft.com/office/drawing/2014/main" id="{23F7980A-3889-47FC-A065-FE7C324AA17C}"/>
              </a:ext>
            </a:extLst>
          </p:cNvPr>
          <p:cNvSpPr>
            <a:spLocks noChangeArrowheads="1"/>
          </p:cNvSpPr>
          <p:nvPr/>
        </p:nvSpPr>
        <p:spPr bwMode="auto">
          <a:xfrm>
            <a:off x="1910714" y="2399759"/>
            <a:ext cx="2435226" cy="830997"/>
          </a:xfrm>
          <a:prstGeom prst="rect">
            <a:avLst/>
          </a:prstGeom>
          <a:solidFill>
            <a:srgbClr val="82D1F5">
              <a:lumMod val="50000"/>
            </a:srgbClr>
          </a:soli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Calibri" panose="020F0502020204030204" pitchFamily="34" charset="0"/>
                <a:ea typeface="ヒラギノ角ゴ Pro W3" pitchFamily="121" charset="-128"/>
              </a:defRPr>
            </a:lvl1pPr>
            <a:lvl2pPr marL="742950" indent="-285750" eaLnBrk="0" hangingPunct="0">
              <a:defRPr sz="2400">
                <a:solidFill>
                  <a:schemeClr val="tx1"/>
                </a:solidFill>
                <a:latin typeface="Calibri" panose="020F0502020204030204" pitchFamily="34" charset="0"/>
                <a:ea typeface="ヒラギノ角ゴ Pro W3" pitchFamily="121" charset="-128"/>
              </a:defRPr>
            </a:lvl2pPr>
            <a:lvl3pPr marL="1143000" indent="-228600" eaLnBrk="0" hangingPunct="0">
              <a:defRPr sz="2400">
                <a:solidFill>
                  <a:schemeClr val="tx1"/>
                </a:solidFill>
                <a:latin typeface="Calibri" panose="020F0502020204030204" pitchFamily="34" charset="0"/>
                <a:ea typeface="ヒラギノ角ゴ Pro W3" pitchFamily="121" charset="-128"/>
              </a:defRPr>
            </a:lvl3pPr>
            <a:lvl4pPr marL="1600200" indent="-228600" eaLnBrk="0" hangingPunct="0">
              <a:defRPr sz="2400">
                <a:solidFill>
                  <a:schemeClr val="tx1"/>
                </a:solidFill>
                <a:latin typeface="Calibri" panose="020F0502020204030204" pitchFamily="34" charset="0"/>
                <a:ea typeface="ヒラギノ角ゴ Pro W3" pitchFamily="121" charset="-128"/>
              </a:defRPr>
            </a:lvl4pPr>
            <a:lvl5pPr marL="2057400" indent="-228600" eaLnBrk="0" hangingPunct="0">
              <a:defRPr sz="24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ヒラギノ角ゴ Pro W3" pitchFamily="121" charset="-128"/>
              </a:defRPr>
            </a:lvl9pPr>
          </a:lstStyle>
          <a:p>
            <a:pPr defTabSz="914415" eaLnBrk="1" fontAlgn="auto" hangingPunct="1">
              <a:spcBef>
                <a:spcPts val="0"/>
              </a:spcBef>
              <a:spcAft>
                <a:spcPts val="0"/>
              </a:spcAft>
              <a:defRPr/>
            </a:pPr>
            <a:r>
              <a:rPr lang="en-US" sz="1200" b="1" kern="0" dirty="0">
                <a:solidFill>
                  <a:srgbClr val="FFFFFF"/>
                </a:solidFill>
                <a:latin typeface="Arial" panose="020B0604020202020204" pitchFamily="34" charset="0"/>
                <a:ea typeface="MS PGothic" panose="020B0600070205080204" pitchFamily="34" charset="-128"/>
              </a:rPr>
              <a:t>An engine that enables any payload to be encapsulated as a lightweight, portable, self-sufficient  container…</a:t>
            </a:r>
          </a:p>
        </p:txBody>
      </p:sp>
      <p:cxnSp>
        <p:nvCxnSpPr>
          <p:cNvPr id="14" name="Straight Arrow Connector 13">
            <a:extLst>
              <a:ext uri="{FF2B5EF4-FFF2-40B4-BE49-F238E27FC236}">
                <a16:creationId xmlns:a16="http://schemas.microsoft.com/office/drawing/2014/main" id="{F6EE8C1E-E104-40EA-917A-0AA2837BDE67}"/>
              </a:ext>
            </a:extLst>
          </p:cNvPr>
          <p:cNvCxnSpPr>
            <a:cxnSpLocks noChangeShapeType="1"/>
          </p:cNvCxnSpPr>
          <p:nvPr/>
        </p:nvCxnSpPr>
        <p:spPr bwMode="auto">
          <a:xfrm flipV="1">
            <a:off x="6176657" y="1811457"/>
            <a:ext cx="802610" cy="800366"/>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F6D23E75-829B-48FB-8D83-AD688668FE45}"/>
              </a:ext>
            </a:extLst>
          </p:cNvPr>
          <p:cNvCxnSpPr>
            <a:cxnSpLocks noChangeShapeType="1"/>
          </p:cNvCxnSpPr>
          <p:nvPr/>
        </p:nvCxnSpPr>
        <p:spPr bwMode="auto">
          <a:xfrm>
            <a:off x="4012992" y="1723584"/>
            <a:ext cx="1067529" cy="1069773"/>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pic>
        <p:nvPicPr>
          <p:cNvPr id="16" name="Picture 3" descr="C:\Users\ju\Desktop\docker-container.png">
            <a:extLst>
              <a:ext uri="{FF2B5EF4-FFF2-40B4-BE49-F238E27FC236}">
                <a16:creationId xmlns:a16="http://schemas.microsoft.com/office/drawing/2014/main" id="{69AF011A-A16A-4CD3-AE99-0F4A1F1E5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213" y="2880773"/>
            <a:ext cx="2820988" cy="178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AB1EC56E-58E9-4BFB-A908-55AC9123C9C3}"/>
              </a:ext>
            </a:extLst>
          </p:cNvPr>
          <p:cNvGrpSpPr/>
          <p:nvPr/>
        </p:nvGrpSpPr>
        <p:grpSpPr>
          <a:xfrm>
            <a:off x="2336162" y="5416009"/>
            <a:ext cx="1233488" cy="1211263"/>
            <a:chOff x="2542991" y="5328922"/>
            <a:chExt cx="1233488" cy="1211263"/>
          </a:xfrm>
        </p:grpSpPr>
        <p:sp>
          <p:nvSpPr>
            <p:cNvPr id="18" name="Rounded Rectangle 163">
              <a:extLst>
                <a:ext uri="{FF2B5EF4-FFF2-40B4-BE49-F238E27FC236}">
                  <a16:creationId xmlns:a16="http://schemas.microsoft.com/office/drawing/2014/main" id="{2E3E91FC-62BD-444E-8581-8526FBA141C3}"/>
                </a:ext>
              </a:extLst>
            </p:cNvPr>
            <p:cNvSpPr/>
            <p:nvPr/>
          </p:nvSpPr>
          <p:spPr bwMode="auto">
            <a:xfrm>
              <a:off x="2542991" y="5328922"/>
              <a:ext cx="1233488"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19" name="Rectangle 16">
              <a:extLst>
                <a:ext uri="{FF2B5EF4-FFF2-40B4-BE49-F238E27FC236}">
                  <a16:creationId xmlns:a16="http://schemas.microsoft.com/office/drawing/2014/main" id="{67912807-A412-4013-B308-46DE5738CFB0}"/>
                </a:ext>
              </a:extLst>
            </p:cNvPr>
            <p:cNvSpPr>
              <a:spLocks/>
            </p:cNvSpPr>
            <p:nvPr/>
          </p:nvSpPr>
          <p:spPr bwMode="auto">
            <a:xfrm>
              <a:off x="2689659" y="6086229"/>
              <a:ext cx="9238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a:solidFill>
                    <a:srgbClr val="000000"/>
                  </a:solidFill>
                  <a:latin typeface="Gill Sans" pitchFamily="121" charset="0"/>
                </a:rPr>
                <a:t>Development VM</a:t>
              </a:r>
            </a:p>
          </p:txBody>
        </p:sp>
        <p:pic>
          <p:nvPicPr>
            <p:cNvPr id="20" name="Picture 19">
              <a:extLst>
                <a:ext uri="{FF2B5EF4-FFF2-40B4-BE49-F238E27FC236}">
                  <a16:creationId xmlns:a16="http://schemas.microsoft.com/office/drawing/2014/main" id="{F8A0C1FD-2ADB-405D-95EF-47C6AEAC60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957" y="5470179"/>
              <a:ext cx="509551" cy="409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FB4A32BA-C098-486A-AD67-808F5273FDA4}"/>
              </a:ext>
            </a:extLst>
          </p:cNvPr>
          <p:cNvGrpSpPr/>
          <p:nvPr/>
        </p:nvGrpSpPr>
        <p:grpSpPr>
          <a:xfrm>
            <a:off x="3688714" y="5416009"/>
            <a:ext cx="955675" cy="1211263"/>
            <a:chOff x="3895542" y="5328922"/>
            <a:chExt cx="955675" cy="1211263"/>
          </a:xfrm>
        </p:grpSpPr>
        <p:sp>
          <p:nvSpPr>
            <p:cNvPr id="22" name="Rounded Rectangle 167">
              <a:extLst>
                <a:ext uri="{FF2B5EF4-FFF2-40B4-BE49-F238E27FC236}">
                  <a16:creationId xmlns:a16="http://schemas.microsoft.com/office/drawing/2014/main" id="{5498BAFB-CD0A-4662-85A7-97DCCA0C0F27}"/>
                </a:ext>
              </a:extLst>
            </p:cNvPr>
            <p:cNvSpPr/>
            <p:nvPr/>
          </p:nvSpPr>
          <p:spPr bwMode="auto">
            <a:xfrm>
              <a:off x="3895542" y="5328922"/>
              <a:ext cx="955675"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23" name="Rectangle 17">
              <a:extLst>
                <a:ext uri="{FF2B5EF4-FFF2-40B4-BE49-F238E27FC236}">
                  <a16:creationId xmlns:a16="http://schemas.microsoft.com/office/drawing/2014/main" id="{2E4D7673-DD96-414B-8546-824EAAEEE39D}"/>
                </a:ext>
              </a:extLst>
            </p:cNvPr>
            <p:cNvSpPr>
              <a:spLocks/>
            </p:cNvSpPr>
            <p:nvPr/>
          </p:nvSpPr>
          <p:spPr bwMode="auto">
            <a:xfrm>
              <a:off x="4040782" y="6191597"/>
              <a:ext cx="618759"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a:solidFill>
                    <a:srgbClr val="000000"/>
                  </a:solidFill>
                  <a:latin typeface="Gill Sans" pitchFamily="121" charset="0"/>
                </a:rPr>
                <a:t>QA server</a:t>
              </a:r>
            </a:p>
          </p:txBody>
        </p:sp>
        <p:pic>
          <p:nvPicPr>
            <p:cNvPr id="24" name="Picture 16">
              <a:extLst>
                <a:ext uri="{FF2B5EF4-FFF2-40B4-BE49-F238E27FC236}">
                  <a16:creationId xmlns:a16="http://schemas.microsoft.com/office/drawing/2014/main" id="{E6F9F0BF-F160-47C0-B55A-98564735B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833" y="5434805"/>
              <a:ext cx="808189" cy="69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5" name="Group 24">
            <a:extLst>
              <a:ext uri="{FF2B5EF4-FFF2-40B4-BE49-F238E27FC236}">
                <a16:creationId xmlns:a16="http://schemas.microsoft.com/office/drawing/2014/main" id="{07C027DA-BBDC-46F2-B8DD-70657BB3EDBE}"/>
              </a:ext>
            </a:extLst>
          </p:cNvPr>
          <p:cNvGrpSpPr/>
          <p:nvPr/>
        </p:nvGrpSpPr>
        <p:grpSpPr>
          <a:xfrm>
            <a:off x="4749163" y="5416009"/>
            <a:ext cx="1265238" cy="1211263"/>
            <a:chOff x="4955991" y="5328922"/>
            <a:chExt cx="1265238" cy="1211263"/>
          </a:xfrm>
        </p:grpSpPr>
        <p:sp>
          <p:nvSpPr>
            <p:cNvPr id="26" name="Rounded Rectangle 171">
              <a:extLst>
                <a:ext uri="{FF2B5EF4-FFF2-40B4-BE49-F238E27FC236}">
                  <a16:creationId xmlns:a16="http://schemas.microsoft.com/office/drawing/2014/main" id="{493A2EA3-1DF0-4A1E-B486-46FD8BA8AE87}"/>
                </a:ext>
              </a:extLst>
            </p:cNvPr>
            <p:cNvSpPr/>
            <p:nvPr/>
          </p:nvSpPr>
          <p:spPr bwMode="auto">
            <a:xfrm>
              <a:off x="4955991" y="5328922"/>
              <a:ext cx="1233488"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27" name="Rectangle 19">
              <a:extLst>
                <a:ext uri="{FF2B5EF4-FFF2-40B4-BE49-F238E27FC236}">
                  <a16:creationId xmlns:a16="http://schemas.microsoft.com/office/drawing/2014/main" id="{E01B5A00-0933-4321-B5F2-9600776D7475}"/>
                </a:ext>
              </a:extLst>
            </p:cNvPr>
            <p:cNvSpPr>
              <a:spLocks/>
            </p:cNvSpPr>
            <p:nvPr/>
          </p:nvSpPr>
          <p:spPr bwMode="auto">
            <a:xfrm>
              <a:off x="5093078" y="6075117"/>
              <a:ext cx="112815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dirty="0">
                  <a:solidFill>
                    <a:srgbClr val="000000"/>
                  </a:solidFill>
                  <a:latin typeface="Gill Sans" pitchFamily="121" charset="0"/>
                </a:rPr>
                <a:t>Customer Data Center</a:t>
              </a:r>
            </a:p>
          </p:txBody>
        </p:sp>
        <p:pic>
          <p:nvPicPr>
            <p:cNvPr id="28" name="Picture 21">
              <a:extLst>
                <a:ext uri="{FF2B5EF4-FFF2-40B4-BE49-F238E27FC236}">
                  <a16:creationId xmlns:a16="http://schemas.microsoft.com/office/drawing/2014/main" id="{2789AA35-58B3-49F5-AC7E-C50BB7353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5174" y="5432411"/>
              <a:ext cx="623609" cy="639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9" name="Group 28">
            <a:extLst>
              <a:ext uri="{FF2B5EF4-FFF2-40B4-BE49-F238E27FC236}">
                <a16:creationId xmlns:a16="http://schemas.microsoft.com/office/drawing/2014/main" id="{EDF6B428-9B70-4BC9-B64E-F24BB00A7B98}"/>
              </a:ext>
            </a:extLst>
          </p:cNvPr>
          <p:cNvGrpSpPr/>
          <p:nvPr/>
        </p:nvGrpSpPr>
        <p:grpSpPr>
          <a:xfrm>
            <a:off x="6074726" y="5416009"/>
            <a:ext cx="1233487" cy="1211263"/>
            <a:chOff x="6281555" y="5328922"/>
            <a:chExt cx="1233487" cy="1211263"/>
          </a:xfrm>
        </p:grpSpPr>
        <p:sp>
          <p:nvSpPr>
            <p:cNvPr id="30" name="Rounded Rectangle 175">
              <a:extLst>
                <a:ext uri="{FF2B5EF4-FFF2-40B4-BE49-F238E27FC236}">
                  <a16:creationId xmlns:a16="http://schemas.microsoft.com/office/drawing/2014/main" id="{8986B504-9D7A-4832-B2A9-9303CF18FCB9}"/>
                </a:ext>
              </a:extLst>
            </p:cNvPr>
            <p:cNvSpPr/>
            <p:nvPr/>
          </p:nvSpPr>
          <p:spPr bwMode="auto">
            <a:xfrm>
              <a:off x="6281555" y="5328922"/>
              <a:ext cx="1233487"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31" name="Rectangle 18">
              <a:extLst>
                <a:ext uri="{FF2B5EF4-FFF2-40B4-BE49-F238E27FC236}">
                  <a16:creationId xmlns:a16="http://schemas.microsoft.com/office/drawing/2014/main" id="{5202556E-2C71-4DE7-AB5B-9E6C320CF6F0}"/>
                </a:ext>
              </a:extLst>
            </p:cNvPr>
            <p:cNvSpPr>
              <a:spLocks/>
            </p:cNvSpPr>
            <p:nvPr/>
          </p:nvSpPr>
          <p:spPr bwMode="auto">
            <a:xfrm>
              <a:off x="6515468" y="6301380"/>
              <a:ext cx="77104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a:solidFill>
                    <a:srgbClr val="000000"/>
                  </a:solidFill>
                  <a:latin typeface="Gill Sans" pitchFamily="121" charset="0"/>
                </a:rPr>
                <a:t>Public Cloud</a:t>
              </a:r>
            </a:p>
          </p:txBody>
        </p:sp>
        <p:pic>
          <p:nvPicPr>
            <p:cNvPr id="32" name="Picture 22">
              <a:extLst>
                <a:ext uri="{FF2B5EF4-FFF2-40B4-BE49-F238E27FC236}">
                  <a16:creationId xmlns:a16="http://schemas.microsoft.com/office/drawing/2014/main" id="{0094B8F9-C5EE-4676-81DC-0C1D0F76C2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3274" y="5426185"/>
              <a:ext cx="1044499" cy="839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3" name="Group 32">
            <a:extLst>
              <a:ext uri="{FF2B5EF4-FFF2-40B4-BE49-F238E27FC236}">
                <a16:creationId xmlns:a16="http://schemas.microsoft.com/office/drawing/2014/main" id="{24B73AA2-B90C-4BBD-9023-F3B64C63B481}"/>
              </a:ext>
            </a:extLst>
          </p:cNvPr>
          <p:cNvGrpSpPr/>
          <p:nvPr/>
        </p:nvGrpSpPr>
        <p:grpSpPr>
          <a:xfrm>
            <a:off x="8555987" y="5416009"/>
            <a:ext cx="1150938" cy="1211263"/>
            <a:chOff x="8762816" y="5328922"/>
            <a:chExt cx="1150938" cy="1211263"/>
          </a:xfrm>
        </p:grpSpPr>
        <p:sp>
          <p:nvSpPr>
            <p:cNvPr id="34" name="Rounded Rectangle 184">
              <a:extLst>
                <a:ext uri="{FF2B5EF4-FFF2-40B4-BE49-F238E27FC236}">
                  <a16:creationId xmlns:a16="http://schemas.microsoft.com/office/drawing/2014/main" id="{B02B26D9-7831-48BF-B5C7-4297557D482A}"/>
                </a:ext>
              </a:extLst>
            </p:cNvPr>
            <p:cNvSpPr/>
            <p:nvPr/>
          </p:nvSpPr>
          <p:spPr bwMode="auto">
            <a:xfrm>
              <a:off x="8785041" y="5328922"/>
              <a:ext cx="1090613" cy="1211263"/>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35" name="Rectangle 21">
              <a:extLst>
                <a:ext uri="{FF2B5EF4-FFF2-40B4-BE49-F238E27FC236}">
                  <a16:creationId xmlns:a16="http://schemas.microsoft.com/office/drawing/2014/main" id="{0204755A-84B8-4D5E-8ACA-B68BF5F9A9FC}"/>
                </a:ext>
              </a:extLst>
            </p:cNvPr>
            <p:cNvSpPr>
              <a:spLocks/>
            </p:cNvSpPr>
            <p:nvPr/>
          </p:nvSpPr>
          <p:spPr bwMode="auto">
            <a:xfrm>
              <a:off x="8762816" y="5969474"/>
              <a:ext cx="11509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a:solidFill>
                    <a:srgbClr val="000000"/>
                  </a:solidFill>
                  <a:latin typeface="Gill Sans" pitchFamily="121" charset="0"/>
                </a:rPr>
                <a:t>Contributor</a:t>
              </a:r>
              <a:r>
                <a:rPr lang="ja-JP" altLang="en-US" sz="1200" kern="0">
                  <a:solidFill>
                    <a:srgbClr val="000000"/>
                  </a:solidFill>
                  <a:latin typeface="Gill Sans" pitchFamily="121" charset="0"/>
                  <a:ea typeface="MS PGothic" panose="020B0600070205080204" pitchFamily="34" charset="-128"/>
                </a:rPr>
                <a:t>’</a:t>
              </a:r>
              <a:r>
                <a:rPr lang="en-US" altLang="ja-JP" sz="1200" kern="0">
                  <a:solidFill>
                    <a:srgbClr val="000000"/>
                  </a:solidFill>
                  <a:latin typeface="Gill Sans" pitchFamily="121" charset="0"/>
                </a:rPr>
                <a:t>s laptop</a:t>
              </a:r>
              <a:endParaRPr lang="en-US" altLang="en-US" sz="1200" kern="0">
                <a:solidFill>
                  <a:srgbClr val="000000"/>
                </a:solidFill>
                <a:latin typeface="Gill Sans" pitchFamily="121" charset="0"/>
              </a:endParaRPr>
            </a:p>
          </p:txBody>
        </p:sp>
        <p:pic>
          <p:nvPicPr>
            <p:cNvPr id="36" name="Picture 17">
              <a:extLst>
                <a:ext uri="{FF2B5EF4-FFF2-40B4-BE49-F238E27FC236}">
                  <a16:creationId xmlns:a16="http://schemas.microsoft.com/office/drawing/2014/main" id="{4505228E-3688-41A6-8A33-641BF6E0C34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2866" y="5428020"/>
              <a:ext cx="306387" cy="325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7" name="Group 36">
            <a:extLst>
              <a:ext uri="{FF2B5EF4-FFF2-40B4-BE49-F238E27FC236}">
                <a16:creationId xmlns:a16="http://schemas.microsoft.com/office/drawing/2014/main" id="{5C4B2FC6-26C4-42D7-97ED-CB200DB270B6}"/>
              </a:ext>
            </a:extLst>
          </p:cNvPr>
          <p:cNvGrpSpPr/>
          <p:nvPr/>
        </p:nvGrpSpPr>
        <p:grpSpPr>
          <a:xfrm>
            <a:off x="7333613" y="5416010"/>
            <a:ext cx="1184276" cy="1203326"/>
            <a:chOff x="7540442" y="5328922"/>
            <a:chExt cx="1184275" cy="1203325"/>
          </a:xfrm>
        </p:grpSpPr>
        <p:sp>
          <p:nvSpPr>
            <p:cNvPr id="38" name="Rounded Rectangle 188">
              <a:extLst>
                <a:ext uri="{FF2B5EF4-FFF2-40B4-BE49-F238E27FC236}">
                  <a16:creationId xmlns:a16="http://schemas.microsoft.com/office/drawing/2014/main" id="{10938578-4C72-47E8-A886-0B57B964951A}"/>
                </a:ext>
              </a:extLst>
            </p:cNvPr>
            <p:cNvSpPr/>
            <p:nvPr/>
          </p:nvSpPr>
          <p:spPr bwMode="auto">
            <a:xfrm>
              <a:off x="7580130" y="5328922"/>
              <a:ext cx="1090612" cy="1203325"/>
            </a:xfrm>
            <a:prstGeom prst="roundRect">
              <a:avLst/>
            </a:prstGeom>
            <a:solidFill>
              <a:srgbClr val="007670">
                <a:lumMod val="20000"/>
                <a:lumOff val="80000"/>
              </a:srgbClr>
            </a:solidFill>
            <a:ln w="12700" cap="flat" cmpd="sng" algn="ctr">
              <a:solidFill>
                <a:srgbClr val="8CC63F">
                  <a:lumMod val="75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39" name="Rectangle 20">
              <a:extLst>
                <a:ext uri="{FF2B5EF4-FFF2-40B4-BE49-F238E27FC236}">
                  <a16:creationId xmlns:a16="http://schemas.microsoft.com/office/drawing/2014/main" id="{E8F8AB2B-2A2A-41D2-987B-6E439413E34A}"/>
                </a:ext>
              </a:extLst>
            </p:cNvPr>
            <p:cNvSpPr>
              <a:spLocks/>
            </p:cNvSpPr>
            <p:nvPr/>
          </p:nvSpPr>
          <p:spPr bwMode="auto">
            <a:xfrm>
              <a:off x="7540442" y="6243790"/>
              <a:ext cx="1184275"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200" kern="0">
                  <a:solidFill>
                    <a:srgbClr val="000000"/>
                  </a:solidFill>
                  <a:latin typeface="Gill Sans" pitchFamily="121" charset="0"/>
                </a:rPr>
                <a:t>Production Cluster</a:t>
              </a:r>
            </a:p>
          </p:txBody>
        </p:sp>
        <p:pic>
          <p:nvPicPr>
            <p:cNvPr id="40" name="Picture 3">
              <a:extLst>
                <a:ext uri="{FF2B5EF4-FFF2-40B4-BE49-F238E27FC236}">
                  <a16:creationId xmlns:a16="http://schemas.microsoft.com/office/drawing/2014/main" id="{A94932BA-EF49-4E31-B725-9D10B422CE8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0113" y="5430713"/>
              <a:ext cx="406400" cy="720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1" name="Freeform 191">
            <a:extLst>
              <a:ext uri="{FF2B5EF4-FFF2-40B4-BE49-F238E27FC236}">
                <a16:creationId xmlns:a16="http://schemas.microsoft.com/office/drawing/2014/main" id="{2A0EA3F9-D34C-493E-B331-70078811531F}"/>
              </a:ext>
            </a:extLst>
          </p:cNvPr>
          <p:cNvSpPr/>
          <p:nvPr/>
        </p:nvSpPr>
        <p:spPr>
          <a:xfrm>
            <a:off x="6528750" y="1390107"/>
            <a:ext cx="133351" cy="952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lIns="76200" tIns="76200" rIns="76200" bIns="76200" spcCol="1270" anchor="ctr"/>
          <a:lstStyle/>
          <a:p>
            <a:pPr defTabSz="889015" eaLnBrk="1" fontAlgn="auto" hangingPunct="1">
              <a:lnSpc>
                <a:spcPct val="90000"/>
              </a:lnSpc>
              <a:spcBef>
                <a:spcPts val="0"/>
              </a:spcBef>
              <a:spcAft>
                <a:spcPct val="35000"/>
              </a:spcAft>
              <a:defRPr/>
            </a:pPr>
            <a:endParaRPr lang="en-US" sz="1800" kern="0" dirty="0">
              <a:solidFill>
                <a:prstClr val="black">
                  <a:hueOff val="0"/>
                  <a:satOff val="0"/>
                  <a:lumOff val="0"/>
                  <a:alphaOff val="0"/>
                </a:prstClr>
              </a:solidFill>
              <a:latin typeface="Arial"/>
            </a:endParaRPr>
          </a:p>
        </p:txBody>
      </p:sp>
      <p:grpSp>
        <p:nvGrpSpPr>
          <p:cNvPr id="42" name="Group 41">
            <a:extLst>
              <a:ext uri="{FF2B5EF4-FFF2-40B4-BE49-F238E27FC236}">
                <a16:creationId xmlns:a16="http://schemas.microsoft.com/office/drawing/2014/main" id="{67B5219D-C7A3-4E22-9204-609816ECD65E}"/>
              </a:ext>
            </a:extLst>
          </p:cNvPr>
          <p:cNvGrpSpPr/>
          <p:nvPr/>
        </p:nvGrpSpPr>
        <p:grpSpPr>
          <a:xfrm>
            <a:off x="2101212" y="1191671"/>
            <a:ext cx="1658938" cy="490538"/>
            <a:chOff x="2308041" y="1104585"/>
            <a:chExt cx="1658938" cy="490537"/>
          </a:xfrm>
        </p:grpSpPr>
        <p:sp>
          <p:nvSpPr>
            <p:cNvPr id="43" name="Rounded Rectangle 193">
              <a:extLst>
                <a:ext uri="{FF2B5EF4-FFF2-40B4-BE49-F238E27FC236}">
                  <a16:creationId xmlns:a16="http://schemas.microsoft.com/office/drawing/2014/main" id="{3AAD4B29-FECB-440F-8CFB-C62578F26F8B}"/>
                </a:ext>
              </a:extLst>
            </p:cNvPr>
            <p:cNvSpPr/>
            <p:nvPr/>
          </p:nvSpPr>
          <p:spPr bwMode="auto">
            <a:xfrm>
              <a:off x="2308041" y="1104585"/>
              <a:ext cx="1658938"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44" name="Rectangle 2">
              <a:extLst>
                <a:ext uri="{FF2B5EF4-FFF2-40B4-BE49-F238E27FC236}">
                  <a16:creationId xmlns:a16="http://schemas.microsoft.com/office/drawing/2014/main" id="{0CA4FF18-D9D3-4740-A125-DCDD4563D86F}"/>
                </a:ext>
              </a:extLst>
            </p:cNvPr>
            <p:cNvSpPr>
              <a:spLocks/>
            </p:cNvSpPr>
            <p:nvPr/>
          </p:nvSpPr>
          <p:spPr bwMode="auto">
            <a:xfrm>
              <a:off x="2776665" y="1246530"/>
              <a:ext cx="1022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400" kern="0" dirty="0">
                  <a:solidFill>
                    <a:srgbClr val="000000"/>
                  </a:solidFill>
                  <a:latin typeface="Gill Sans" pitchFamily="121" charset="0"/>
                </a:rPr>
                <a:t>Static website</a:t>
              </a:r>
            </a:p>
          </p:txBody>
        </p:sp>
        <p:sp>
          <p:nvSpPr>
            <p:cNvPr id="45" name="Freeform 195">
              <a:extLst>
                <a:ext uri="{FF2B5EF4-FFF2-40B4-BE49-F238E27FC236}">
                  <a16:creationId xmlns:a16="http://schemas.microsoft.com/office/drawing/2014/main" id="{02887F66-3B2F-4202-A22D-B6DED8D132A8}"/>
                </a:ext>
              </a:extLst>
            </p:cNvPr>
            <p:cNvSpPr/>
            <p:nvPr/>
          </p:nvSpPr>
          <p:spPr bwMode="auto">
            <a:xfrm>
              <a:off x="2484254" y="115379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46" name="Freeform 196">
              <a:extLst>
                <a:ext uri="{FF2B5EF4-FFF2-40B4-BE49-F238E27FC236}">
                  <a16:creationId xmlns:a16="http://schemas.microsoft.com/office/drawing/2014/main" id="{6F861A52-3A8F-4E1E-B757-2BDFADB5A7B6}"/>
                </a:ext>
              </a:extLst>
            </p:cNvPr>
            <p:cNvSpPr/>
            <p:nvPr/>
          </p:nvSpPr>
          <p:spPr bwMode="auto">
            <a:xfrm>
              <a:off x="2539816" y="1288735"/>
              <a:ext cx="104775"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47" name="Freeform 197">
              <a:extLst>
                <a:ext uri="{FF2B5EF4-FFF2-40B4-BE49-F238E27FC236}">
                  <a16:creationId xmlns:a16="http://schemas.microsoft.com/office/drawing/2014/main" id="{83C2BBDA-A423-47FD-9511-A165BF9AAF5D}"/>
                </a:ext>
              </a:extLst>
            </p:cNvPr>
            <p:cNvSpPr/>
            <p:nvPr/>
          </p:nvSpPr>
          <p:spPr bwMode="auto">
            <a:xfrm>
              <a:off x="2428691" y="1288735"/>
              <a:ext cx="103188"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grpSp>
      <p:grpSp>
        <p:nvGrpSpPr>
          <p:cNvPr id="48" name="Group 47">
            <a:extLst>
              <a:ext uri="{FF2B5EF4-FFF2-40B4-BE49-F238E27FC236}">
                <a16:creationId xmlns:a16="http://schemas.microsoft.com/office/drawing/2014/main" id="{59113BF9-BEE7-4EC7-AF1B-2310D038BED6}"/>
              </a:ext>
            </a:extLst>
          </p:cNvPr>
          <p:cNvGrpSpPr/>
          <p:nvPr/>
        </p:nvGrpSpPr>
        <p:grpSpPr>
          <a:xfrm>
            <a:off x="3828413" y="1191671"/>
            <a:ext cx="1092199" cy="490538"/>
            <a:chOff x="4035241" y="1104585"/>
            <a:chExt cx="1092200" cy="490537"/>
          </a:xfrm>
        </p:grpSpPr>
        <p:sp>
          <p:nvSpPr>
            <p:cNvPr id="49" name="Rounded Rectangle 199">
              <a:extLst>
                <a:ext uri="{FF2B5EF4-FFF2-40B4-BE49-F238E27FC236}">
                  <a16:creationId xmlns:a16="http://schemas.microsoft.com/office/drawing/2014/main" id="{C8491F16-A17C-4DFF-8874-16DC247965CF}"/>
                </a:ext>
              </a:extLst>
            </p:cNvPr>
            <p:cNvSpPr/>
            <p:nvPr/>
          </p:nvSpPr>
          <p:spPr bwMode="auto">
            <a:xfrm>
              <a:off x="4035241" y="1104585"/>
              <a:ext cx="1092200"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50" name="Rectangle 4">
              <a:extLst>
                <a:ext uri="{FF2B5EF4-FFF2-40B4-BE49-F238E27FC236}">
                  <a16:creationId xmlns:a16="http://schemas.microsoft.com/office/drawing/2014/main" id="{235C852A-9645-4174-ABFA-4DC0F679756F}"/>
                </a:ext>
              </a:extLst>
            </p:cNvPr>
            <p:cNvSpPr>
              <a:spLocks/>
            </p:cNvSpPr>
            <p:nvPr/>
          </p:nvSpPr>
          <p:spPr bwMode="auto">
            <a:xfrm>
              <a:off x="4443007" y="1249616"/>
              <a:ext cx="58670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400" kern="0">
                  <a:solidFill>
                    <a:srgbClr val="000000"/>
                  </a:solidFill>
                  <a:latin typeface="Gill Sans" pitchFamily="121" charset="0"/>
                </a:rPr>
                <a:t>User DB</a:t>
              </a:r>
            </a:p>
          </p:txBody>
        </p:sp>
        <p:sp>
          <p:nvSpPr>
            <p:cNvPr id="51" name="Freeform 201">
              <a:extLst>
                <a:ext uri="{FF2B5EF4-FFF2-40B4-BE49-F238E27FC236}">
                  <a16:creationId xmlns:a16="http://schemas.microsoft.com/office/drawing/2014/main" id="{6C2D44F9-2EE7-483B-A034-224B4D32A6CD}"/>
                </a:ext>
              </a:extLst>
            </p:cNvPr>
            <p:cNvSpPr/>
            <p:nvPr/>
          </p:nvSpPr>
          <p:spPr bwMode="auto">
            <a:xfrm>
              <a:off x="4216216" y="120459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52" name="Freeform 202">
              <a:extLst>
                <a:ext uri="{FF2B5EF4-FFF2-40B4-BE49-F238E27FC236}">
                  <a16:creationId xmlns:a16="http://schemas.microsoft.com/office/drawing/2014/main" id="{980F27E0-19EA-49D9-B500-4E25FB35D4F3}"/>
                </a:ext>
              </a:extLst>
            </p:cNvPr>
            <p:cNvSpPr/>
            <p:nvPr/>
          </p:nvSpPr>
          <p:spPr bwMode="auto">
            <a:xfrm>
              <a:off x="4103504" y="120459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F01">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sp>
          <p:nvSpPr>
            <p:cNvPr id="53" name="Freeform 203">
              <a:extLst>
                <a:ext uri="{FF2B5EF4-FFF2-40B4-BE49-F238E27FC236}">
                  <a16:creationId xmlns:a16="http://schemas.microsoft.com/office/drawing/2014/main" id="{525B2818-49EF-4A43-9A76-8E581BBE1D01}"/>
                </a:ext>
              </a:extLst>
            </p:cNvPr>
            <p:cNvSpPr/>
            <p:nvPr/>
          </p:nvSpPr>
          <p:spPr bwMode="auto">
            <a:xfrm>
              <a:off x="4160654" y="1339535"/>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grpSp>
      <p:grpSp>
        <p:nvGrpSpPr>
          <p:cNvPr id="54" name="Group 53">
            <a:extLst>
              <a:ext uri="{FF2B5EF4-FFF2-40B4-BE49-F238E27FC236}">
                <a16:creationId xmlns:a16="http://schemas.microsoft.com/office/drawing/2014/main" id="{32C15E2C-06D1-4848-8C7D-EC51FA58E171}"/>
              </a:ext>
            </a:extLst>
          </p:cNvPr>
          <p:cNvGrpSpPr/>
          <p:nvPr/>
        </p:nvGrpSpPr>
        <p:grpSpPr>
          <a:xfrm>
            <a:off x="7903526" y="1191671"/>
            <a:ext cx="1660525" cy="490538"/>
            <a:chOff x="8110355" y="1104585"/>
            <a:chExt cx="1660525" cy="490537"/>
          </a:xfrm>
        </p:grpSpPr>
        <p:sp>
          <p:nvSpPr>
            <p:cNvPr id="55" name="Rounded Rectangle 205">
              <a:extLst>
                <a:ext uri="{FF2B5EF4-FFF2-40B4-BE49-F238E27FC236}">
                  <a16:creationId xmlns:a16="http://schemas.microsoft.com/office/drawing/2014/main" id="{3B60E260-7B03-4E95-838C-802EA29C1D22}"/>
                </a:ext>
              </a:extLst>
            </p:cNvPr>
            <p:cNvSpPr/>
            <p:nvPr/>
          </p:nvSpPr>
          <p:spPr bwMode="auto">
            <a:xfrm>
              <a:off x="8110355" y="1104585"/>
              <a:ext cx="1660525"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56" name="Rectangle 6">
              <a:extLst>
                <a:ext uri="{FF2B5EF4-FFF2-40B4-BE49-F238E27FC236}">
                  <a16:creationId xmlns:a16="http://schemas.microsoft.com/office/drawing/2014/main" id="{71A6BE30-FD84-4DCA-9E4E-451A56DCB59E}"/>
                </a:ext>
              </a:extLst>
            </p:cNvPr>
            <p:cNvSpPr>
              <a:spLocks/>
            </p:cNvSpPr>
            <p:nvPr/>
          </p:nvSpPr>
          <p:spPr bwMode="auto">
            <a:xfrm>
              <a:off x="8646096" y="1223667"/>
              <a:ext cx="905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400" kern="0">
                  <a:solidFill>
                    <a:srgbClr val="000000"/>
                  </a:solidFill>
                  <a:latin typeface="Gill Sans" pitchFamily="121" charset="0"/>
                </a:rPr>
                <a:t>Analytics DB</a:t>
              </a:r>
            </a:p>
          </p:txBody>
        </p:sp>
        <p:sp>
          <p:nvSpPr>
            <p:cNvPr id="57" name="Freeform 207">
              <a:extLst>
                <a:ext uri="{FF2B5EF4-FFF2-40B4-BE49-F238E27FC236}">
                  <a16:creationId xmlns:a16="http://schemas.microsoft.com/office/drawing/2014/main" id="{5281A76B-2E79-48EA-BB0F-F5D1016B8F6C}"/>
                </a:ext>
              </a:extLst>
            </p:cNvPr>
            <p:cNvSpPr/>
            <p:nvPr/>
          </p:nvSpPr>
          <p:spPr bwMode="auto">
            <a:xfrm>
              <a:off x="8304030" y="1309372"/>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58" name="Freeform 208">
              <a:extLst>
                <a:ext uri="{FF2B5EF4-FFF2-40B4-BE49-F238E27FC236}">
                  <a16:creationId xmlns:a16="http://schemas.microsoft.com/office/drawing/2014/main" id="{70CB52BB-814C-4749-8E24-F2C645A1A46C}"/>
                </a:ext>
              </a:extLst>
            </p:cNvPr>
            <p:cNvSpPr/>
            <p:nvPr/>
          </p:nvSpPr>
          <p:spPr bwMode="auto">
            <a:xfrm>
              <a:off x="8245292" y="1156972"/>
              <a:ext cx="104775" cy="16033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2D1F5">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sp>
          <p:nvSpPr>
            <p:cNvPr id="59" name="Freeform 209">
              <a:extLst>
                <a:ext uri="{FF2B5EF4-FFF2-40B4-BE49-F238E27FC236}">
                  <a16:creationId xmlns:a16="http://schemas.microsoft.com/office/drawing/2014/main" id="{E251D057-609A-4632-973F-B5B968DBC0DE}"/>
                </a:ext>
              </a:extLst>
            </p:cNvPr>
            <p:cNvSpPr/>
            <p:nvPr/>
          </p:nvSpPr>
          <p:spPr bwMode="auto">
            <a:xfrm>
              <a:off x="8191317" y="1291910"/>
              <a:ext cx="103188" cy="16033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grpSp>
      <p:grpSp>
        <p:nvGrpSpPr>
          <p:cNvPr id="60" name="Group 59">
            <a:extLst>
              <a:ext uri="{FF2B5EF4-FFF2-40B4-BE49-F238E27FC236}">
                <a16:creationId xmlns:a16="http://schemas.microsoft.com/office/drawing/2014/main" id="{9B032796-1C47-4D65-BF99-453497FAA807}"/>
              </a:ext>
            </a:extLst>
          </p:cNvPr>
          <p:cNvGrpSpPr/>
          <p:nvPr/>
        </p:nvGrpSpPr>
        <p:grpSpPr>
          <a:xfrm>
            <a:off x="6762114" y="1191671"/>
            <a:ext cx="1090613" cy="490538"/>
            <a:chOff x="6968942" y="1104585"/>
            <a:chExt cx="1090613" cy="490537"/>
          </a:xfrm>
        </p:grpSpPr>
        <p:sp>
          <p:nvSpPr>
            <p:cNvPr id="61" name="Rounded Rectangle 211">
              <a:extLst>
                <a:ext uri="{FF2B5EF4-FFF2-40B4-BE49-F238E27FC236}">
                  <a16:creationId xmlns:a16="http://schemas.microsoft.com/office/drawing/2014/main" id="{06ABF87E-3673-460F-BAE3-489995530CF6}"/>
                </a:ext>
              </a:extLst>
            </p:cNvPr>
            <p:cNvSpPr/>
            <p:nvPr/>
          </p:nvSpPr>
          <p:spPr bwMode="auto">
            <a:xfrm>
              <a:off x="6968942" y="1104585"/>
              <a:ext cx="1090613"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62" name="Rectangle 5">
              <a:extLst>
                <a:ext uri="{FF2B5EF4-FFF2-40B4-BE49-F238E27FC236}">
                  <a16:creationId xmlns:a16="http://schemas.microsoft.com/office/drawing/2014/main" id="{9857B17B-7377-45BB-9F3D-055B23A08712}"/>
                </a:ext>
              </a:extLst>
            </p:cNvPr>
            <p:cNvSpPr>
              <a:spLocks/>
            </p:cNvSpPr>
            <p:nvPr/>
          </p:nvSpPr>
          <p:spPr bwMode="auto">
            <a:xfrm>
              <a:off x="7469846" y="1208884"/>
              <a:ext cx="4889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400" kern="0" dirty="0">
                  <a:solidFill>
                    <a:srgbClr val="000000"/>
                  </a:solidFill>
                  <a:latin typeface="Gill Sans" pitchFamily="121" charset="0"/>
                </a:rPr>
                <a:t>Queue</a:t>
              </a:r>
            </a:p>
          </p:txBody>
        </p:sp>
        <p:sp>
          <p:nvSpPr>
            <p:cNvPr id="63" name="Freeform 213">
              <a:extLst>
                <a:ext uri="{FF2B5EF4-FFF2-40B4-BE49-F238E27FC236}">
                  <a16:creationId xmlns:a16="http://schemas.microsoft.com/office/drawing/2014/main" id="{1B83DCB5-64DE-41E1-974A-82386AA4C006}"/>
                </a:ext>
              </a:extLst>
            </p:cNvPr>
            <p:cNvSpPr/>
            <p:nvPr/>
          </p:nvSpPr>
          <p:spPr bwMode="auto">
            <a:xfrm>
              <a:off x="7295967" y="1144272"/>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64" name="Freeform 214">
              <a:extLst>
                <a:ext uri="{FF2B5EF4-FFF2-40B4-BE49-F238E27FC236}">
                  <a16:creationId xmlns:a16="http://schemas.microsoft.com/office/drawing/2014/main" id="{3C2FBEA1-2A69-4CB6-8FBC-7BF9BCCF4852}"/>
                </a:ext>
              </a:extLst>
            </p:cNvPr>
            <p:cNvSpPr/>
            <p:nvPr/>
          </p:nvSpPr>
          <p:spPr bwMode="auto">
            <a:xfrm>
              <a:off x="7183255" y="1144272"/>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F01">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sp>
          <p:nvSpPr>
            <p:cNvPr id="65" name="Freeform 215">
              <a:extLst>
                <a:ext uri="{FF2B5EF4-FFF2-40B4-BE49-F238E27FC236}">
                  <a16:creationId xmlns:a16="http://schemas.microsoft.com/office/drawing/2014/main" id="{4AA4C6D6-43C7-466D-BA9B-6FEE6153052F}"/>
                </a:ext>
              </a:extLst>
            </p:cNvPr>
            <p:cNvSpPr/>
            <p:nvPr/>
          </p:nvSpPr>
          <p:spPr bwMode="auto">
            <a:xfrm>
              <a:off x="7240405" y="1279210"/>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66" name="Freeform 216">
              <a:extLst>
                <a:ext uri="{FF2B5EF4-FFF2-40B4-BE49-F238E27FC236}">
                  <a16:creationId xmlns:a16="http://schemas.microsoft.com/office/drawing/2014/main" id="{736D7118-22D2-4811-8775-794DB6FD26FD}"/>
                </a:ext>
              </a:extLst>
            </p:cNvPr>
            <p:cNvSpPr/>
            <p:nvPr/>
          </p:nvSpPr>
          <p:spPr bwMode="auto">
            <a:xfrm>
              <a:off x="7295967" y="141414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67" name="Freeform 217">
              <a:extLst>
                <a:ext uri="{FF2B5EF4-FFF2-40B4-BE49-F238E27FC236}">
                  <a16:creationId xmlns:a16="http://schemas.microsoft.com/office/drawing/2014/main" id="{69E3FF32-C071-43AE-88EA-0D69EE691285}"/>
                </a:ext>
              </a:extLst>
            </p:cNvPr>
            <p:cNvSpPr/>
            <p:nvPr/>
          </p:nvSpPr>
          <p:spPr bwMode="auto">
            <a:xfrm>
              <a:off x="7183255" y="1414147"/>
              <a:ext cx="103187"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grpSp>
      <p:grpSp>
        <p:nvGrpSpPr>
          <p:cNvPr id="68" name="Group 67">
            <a:extLst>
              <a:ext uri="{FF2B5EF4-FFF2-40B4-BE49-F238E27FC236}">
                <a16:creationId xmlns:a16="http://schemas.microsoft.com/office/drawing/2014/main" id="{5AFBBEE9-67D6-4C25-8E40-90653E4743D5}"/>
              </a:ext>
            </a:extLst>
          </p:cNvPr>
          <p:cNvGrpSpPr/>
          <p:nvPr/>
        </p:nvGrpSpPr>
        <p:grpSpPr>
          <a:xfrm>
            <a:off x="5023801" y="1191671"/>
            <a:ext cx="1660524" cy="490538"/>
            <a:chOff x="5230630" y="1104585"/>
            <a:chExt cx="1660525" cy="490537"/>
          </a:xfrm>
        </p:grpSpPr>
        <p:sp>
          <p:nvSpPr>
            <p:cNvPr id="69" name="Rounded Rectangle 219">
              <a:extLst>
                <a:ext uri="{FF2B5EF4-FFF2-40B4-BE49-F238E27FC236}">
                  <a16:creationId xmlns:a16="http://schemas.microsoft.com/office/drawing/2014/main" id="{9DAE14F6-84A9-4FEE-A355-C5F7C13BB1BB}"/>
                </a:ext>
              </a:extLst>
            </p:cNvPr>
            <p:cNvSpPr/>
            <p:nvPr/>
          </p:nvSpPr>
          <p:spPr bwMode="auto">
            <a:xfrm>
              <a:off x="5230630" y="1104585"/>
              <a:ext cx="1660525" cy="490537"/>
            </a:xfrm>
            <a:prstGeom prst="roundRect">
              <a:avLst/>
            </a:prstGeom>
            <a:solidFill>
              <a:srgbClr val="008ABF">
                <a:lumMod val="40000"/>
                <a:lumOff val="60000"/>
              </a:srgbClr>
            </a:solidFill>
            <a:ln w="12700" cap="flat" cmpd="sng" algn="ctr">
              <a:solidFill>
                <a:srgbClr val="008ABF">
                  <a:shade val="50000"/>
                </a:srgbClr>
              </a:solidFill>
              <a:prstDash val="solid"/>
              <a:miter lim="800000"/>
            </a:ln>
            <a:effectLst/>
          </p:spPr>
          <p:txBody>
            <a:bodyPr anchor="ctr"/>
            <a:lstStyle/>
            <a:p>
              <a:pPr algn="ctr" defTabSz="914415" eaLnBrk="1" fontAlgn="auto" hangingPunct="1">
                <a:spcBef>
                  <a:spcPts val="0"/>
                </a:spcBef>
                <a:spcAft>
                  <a:spcPts val="0"/>
                </a:spcAft>
                <a:defRPr/>
              </a:pPr>
              <a:endParaRPr lang="en-US" sz="1800" kern="0">
                <a:solidFill>
                  <a:srgbClr val="FFFFFF"/>
                </a:solidFill>
                <a:latin typeface="Arial"/>
              </a:endParaRPr>
            </a:p>
          </p:txBody>
        </p:sp>
        <p:sp>
          <p:nvSpPr>
            <p:cNvPr id="70" name="Rectangle 3">
              <a:extLst>
                <a:ext uri="{FF2B5EF4-FFF2-40B4-BE49-F238E27FC236}">
                  <a16:creationId xmlns:a16="http://schemas.microsoft.com/office/drawing/2014/main" id="{760929F8-79CC-454D-BFFC-6F0D1B645C12}"/>
                </a:ext>
              </a:extLst>
            </p:cNvPr>
            <p:cNvSpPr>
              <a:spLocks/>
            </p:cNvSpPr>
            <p:nvPr/>
          </p:nvSpPr>
          <p:spPr bwMode="auto">
            <a:xfrm>
              <a:off x="5719917" y="1240814"/>
              <a:ext cx="107080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defTabSz="914415" eaLnBrk="1" fontAlgn="auto" hangingPunct="1">
                <a:spcBef>
                  <a:spcPct val="0"/>
                </a:spcBef>
                <a:spcAft>
                  <a:spcPts val="0"/>
                </a:spcAft>
                <a:buNone/>
                <a:defRPr/>
              </a:pPr>
              <a:r>
                <a:rPr lang="en-US" altLang="en-US" sz="1400" kern="0" dirty="0">
                  <a:solidFill>
                    <a:srgbClr val="000000"/>
                  </a:solidFill>
                  <a:latin typeface="Gill Sans" pitchFamily="121" charset="0"/>
                </a:rPr>
                <a:t>Web frontend </a:t>
              </a:r>
            </a:p>
          </p:txBody>
        </p:sp>
        <p:sp>
          <p:nvSpPr>
            <p:cNvPr id="71" name="Freeform 221">
              <a:extLst>
                <a:ext uri="{FF2B5EF4-FFF2-40B4-BE49-F238E27FC236}">
                  <a16:creationId xmlns:a16="http://schemas.microsoft.com/office/drawing/2014/main" id="{37B44ED5-D9AA-4598-BC79-A67304236457}"/>
                </a:ext>
              </a:extLst>
            </p:cNvPr>
            <p:cNvSpPr/>
            <p:nvPr/>
          </p:nvSpPr>
          <p:spPr bwMode="auto">
            <a:xfrm>
              <a:off x="5365567" y="1204597"/>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B8471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3" bIns="155177"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72" name="Freeform 222">
              <a:extLst>
                <a:ext uri="{FF2B5EF4-FFF2-40B4-BE49-F238E27FC236}">
                  <a16:creationId xmlns:a16="http://schemas.microsoft.com/office/drawing/2014/main" id="{4F4AD428-FAE9-470C-8A25-960CBA72F1C2}"/>
                </a:ext>
              </a:extLst>
            </p:cNvPr>
            <p:cNvSpPr/>
            <p:nvPr/>
          </p:nvSpPr>
          <p:spPr bwMode="auto">
            <a:xfrm>
              <a:off x="5479867" y="1204597"/>
              <a:ext cx="103188"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2D1F5">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sp>
          <p:nvSpPr>
            <p:cNvPr id="73" name="Freeform 223">
              <a:extLst>
                <a:ext uri="{FF2B5EF4-FFF2-40B4-BE49-F238E27FC236}">
                  <a16:creationId xmlns:a16="http://schemas.microsoft.com/office/drawing/2014/main" id="{CCF3C939-5002-4C73-B7AC-6502DCDDBA44}"/>
                </a:ext>
              </a:extLst>
            </p:cNvPr>
            <p:cNvSpPr/>
            <p:nvPr/>
          </p:nvSpPr>
          <p:spPr bwMode="auto">
            <a:xfrm>
              <a:off x="5422717" y="1339535"/>
              <a:ext cx="104775"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00767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140453" tIns="155177" rIns="140454" bIns="155178" spcCol="1270" anchor="ctr"/>
            <a:lstStyle/>
            <a:p>
              <a:pPr algn="ctr" defTabSz="488958" eaLnBrk="1" fontAlgn="auto" hangingPunct="1">
                <a:lnSpc>
                  <a:spcPct val="90000"/>
                </a:lnSpc>
                <a:spcBef>
                  <a:spcPts val="0"/>
                </a:spcBef>
                <a:spcAft>
                  <a:spcPct val="35000"/>
                </a:spcAft>
                <a:defRPr/>
              </a:pPr>
              <a:endParaRPr lang="en-US" sz="1050" kern="0" dirty="0">
                <a:solidFill>
                  <a:prstClr val="white"/>
                </a:solidFill>
                <a:latin typeface="Arial"/>
              </a:endParaRPr>
            </a:p>
          </p:txBody>
        </p:sp>
        <p:sp>
          <p:nvSpPr>
            <p:cNvPr id="74" name="Freeform 224">
              <a:extLst>
                <a:ext uri="{FF2B5EF4-FFF2-40B4-BE49-F238E27FC236}">
                  <a16:creationId xmlns:a16="http://schemas.microsoft.com/office/drawing/2014/main" id="{AE6B3907-74AE-4EF5-9719-5866F82477EE}"/>
                </a:ext>
              </a:extLst>
            </p:cNvPr>
            <p:cNvSpPr/>
            <p:nvPr/>
          </p:nvSpPr>
          <p:spPr bwMode="auto">
            <a:xfrm>
              <a:off x="5311592" y="1339535"/>
              <a:ext cx="103188" cy="158750"/>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8CC63F">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lIns="98544" tIns="113266" rIns="98544" bIns="113266" spcCol="1270" anchor="ctr"/>
            <a:lstStyle/>
            <a:p>
              <a:pPr algn="ctr" defTabSz="1555776" eaLnBrk="1" fontAlgn="auto" hangingPunct="1">
                <a:lnSpc>
                  <a:spcPct val="90000"/>
                </a:lnSpc>
                <a:spcBef>
                  <a:spcPts val="0"/>
                </a:spcBef>
                <a:spcAft>
                  <a:spcPct val="35000"/>
                </a:spcAft>
                <a:defRPr/>
              </a:pPr>
              <a:endParaRPr lang="en-US" sz="3201" kern="0">
                <a:solidFill>
                  <a:prstClr val="white"/>
                </a:solidFill>
                <a:latin typeface="Arial"/>
              </a:endParaRPr>
            </a:p>
          </p:txBody>
        </p:sp>
      </p:grpSp>
      <p:sp>
        <p:nvSpPr>
          <p:cNvPr id="75" name="TextBox 107">
            <a:extLst>
              <a:ext uri="{FF2B5EF4-FFF2-40B4-BE49-F238E27FC236}">
                <a16:creationId xmlns:a16="http://schemas.microsoft.com/office/drawing/2014/main" id="{CA07D9D9-FE52-497E-9F9B-76022B39B19B}"/>
              </a:ext>
            </a:extLst>
          </p:cNvPr>
          <p:cNvSpPr txBox="1">
            <a:spLocks noChangeArrowheads="1"/>
          </p:cNvSpPr>
          <p:nvPr/>
        </p:nvSpPr>
        <p:spPr bwMode="auto">
          <a:xfrm rot="5400000">
            <a:off x="9004457" y="1929391"/>
            <a:ext cx="21859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Do services and apps interact appropriately?</a:t>
            </a:r>
          </a:p>
        </p:txBody>
      </p:sp>
      <p:sp>
        <p:nvSpPr>
          <p:cNvPr id="76" name="TextBox 108">
            <a:extLst>
              <a:ext uri="{FF2B5EF4-FFF2-40B4-BE49-F238E27FC236}">
                <a16:creationId xmlns:a16="http://schemas.microsoft.com/office/drawing/2014/main" id="{1B0BA2A2-9266-4F8A-85C8-BADB69594FC6}"/>
              </a:ext>
            </a:extLst>
          </p:cNvPr>
          <p:cNvSpPr txBox="1">
            <a:spLocks noChangeArrowheads="1"/>
          </p:cNvSpPr>
          <p:nvPr/>
        </p:nvSpPr>
        <p:spPr bwMode="auto">
          <a:xfrm rot="5400000">
            <a:off x="9097324" y="5101216"/>
            <a:ext cx="21859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400" dirty="0">
                <a:solidFill>
                  <a:srgbClr val="000000"/>
                </a:solidFill>
                <a:ea typeface="MS PGothic" panose="020B0600070205080204" pitchFamily="34" charset="-128"/>
              </a:rPr>
              <a:t>Can I migrate smoothly and quickly</a:t>
            </a:r>
          </a:p>
        </p:txBody>
      </p:sp>
      <p:cxnSp>
        <p:nvCxnSpPr>
          <p:cNvPr id="77" name="Straight Arrow Connector 76">
            <a:extLst>
              <a:ext uri="{FF2B5EF4-FFF2-40B4-BE49-F238E27FC236}">
                <a16:creationId xmlns:a16="http://schemas.microsoft.com/office/drawing/2014/main" id="{DB839BDD-49A0-4226-9525-24D40EB4D67D}"/>
              </a:ext>
            </a:extLst>
          </p:cNvPr>
          <p:cNvCxnSpPr>
            <a:cxnSpLocks noChangeShapeType="1"/>
          </p:cNvCxnSpPr>
          <p:nvPr/>
        </p:nvCxnSpPr>
        <p:spPr bwMode="auto">
          <a:xfrm flipV="1">
            <a:off x="3945661" y="4567124"/>
            <a:ext cx="803733" cy="799242"/>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cxnSp>
        <p:nvCxnSpPr>
          <p:cNvPr id="78" name="Straight Arrow Connector 77">
            <a:extLst>
              <a:ext uri="{FF2B5EF4-FFF2-40B4-BE49-F238E27FC236}">
                <a16:creationId xmlns:a16="http://schemas.microsoft.com/office/drawing/2014/main" id="{8D1AD826-7795-4B62-807B-DF859D0B441D}"/>
              </a:ext>
            </a:extLst>
          </p:cNvPr>
          <p:cNvCxnSpPr>
            <a:cxnSpLocks noChangeShapeType="1"/>
          </p:cNvCxnSpPr>
          <p:nvPr/>
        </p:nvCxnSpPr>
        <p:spPr bwMode="auto">
          <a:xfrm>
            <a:off x="6062224" y="4267786"/>
            <a:ext cx="1066405" cy="1070894"/>
          </a:xfrm>
          <a:prstGeom prst="straightConnector1">
            <a:avLst/>
          </a:prstGeom>
          <a:noFill/>
          <a:ln w="69850">
            <a:solidFill>
              <a:srgbClr val="000000"/>
            </a:solidFill>
            <a:round/>
            <a:headEnd type="triangle" w="med" len="med"/>
            <a:tailEnd type="triangle" w="med" len="med"/>
          </a:ln>
          <a:effectLst>
            <a:outerShdw blurRad="40000" dist="23000" dir="5400000" rotWithShape="0">
              <a:srgbClr val="808080">
                <a:alpha val="34998"/>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434010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heme/theme1.xml><?xml version="1.0" encoding="utf-8"?>
<a:theme xmlns:a="http://schemas.openxmlformats.org/drawingml/2006/main" name="1_CLFAug15wide">
  <a:themeElements>
    <a:clrScheme name="">
      <a:dk1>
        <a:srgbClr val="000000"/>
      </a:dk1>
      <a:lt1>
        <a:srgbClr val="FFFFFF"/>
      </a:lt1>
      <a:dk2>
        <a:srgbClr val="8CC63F"/>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nit template.potx" id="{BF646B42-B424-4096-A791-AE99DEC4B233}" vid="{4966A76D-EC37-402E-8AD2-695B9362C1B8}"/>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47924</TotalTime>
  <Words>4559</Words>
  <Application>Microsoft Office PowerPoint</Application>
  <PresentationFormat>Custom</PresentationFormat>
  <Paragraphs>941</Paragraphs>
  <Slides>51</Slides>
  <Notes>51</Notes>
  <HiddenSlides>13</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51</vt:i4>
      </vt:variant>
    </vt:vector>
  </HeadingPairs>
  <TitlesOfParts>
    <vt:vector size="70" baseType="lpstr">
      <vt:lpstr>MS PGothic</vt:lpstr>
      <vt:lpstr>Arial</vt:lpstr>
      <vt:lpstr>Avenir Next</vt:lpstr>
      <vt:lpstr>Calibri</vt:lpstr>
      <vt:lpstr>Calibri Light</vt:lpstr>
      <vt:lpstr>Courier</vt:lpstr>
      <vt:lpstr>Gill Sans</vt:lpstr>
      <vt:lpstr>Helvetica Light</vt:lpstr>
      <vt:lpstr>Helvetica Neue Light</vt:lpstr>
      <vt:lpstr>HelvNeue Light for IBM</vt:lpstr>
      <vt:lpstr>Mangal</vt:lpstr>
      <vt:lpstr>Verdana</vt:lpstr>
      <vt:lpstr>Wingdings</vt:lpstr>
      <vt:lpstr>ヒラギノ角ゴ Pro W3</vt:lpstr>
      <vt:lpstr>1_CLFAug15wide</vt:lpstr>
      <vt:lpstr>2_Custom Design</vt:lpstr>
      <vt:lpstr>IBM Cloud Content</vt:lpstr>
      <vt:lpstr>1_Custom Design</vt:lpstr>
      <vt:lpstr>1_IBM Cloud Content</vt:lpstr>
      <vt:lpstr>Introduction to Containers</vt:lpstr>
      <vt:lpstr>PowerPoint Presentation</vt:lpstr>
      <vt:lpstr>PowerPoint Presentation</vt:lpstr>
      <vt:lpstr>Why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Containers</vt:lpstr>
      <vt:lpstr>PowerPoint Presentation</vt:lpstr>
      <vt:lpstr>PowerPoint Presentation</vt:lpstr>
      <vt:lpstr>PowerPoint Presentation</vt:lpstr>
      <vt:lpstr>PowerPoint Presentation</vt:lpstr>
      <vt:lpstr>PowerPoint Presentation</vt:lpstr>
      <vt:lpstr>PowerPoint Presentation</vt:lpstr>
      <vt:lpstr>Orchestration</vt:lpstr>
      <vt:lpstr>PowerPoint Presentation</vt:lpstr>
      <vt:lpstr>PowerPoint Presentation</vt:lpstr>
      <vt:lpstr>PowerPoint Presentation</vt:lpstr>
      <vt:lpstr>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in the IBM Cloud</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Microservice Frameworks</dc:title>
  <dc:creator>Ray Hawkes</dc:creator>
  <cp:lastModifiedBy>LOUIS</cp:lastModifiedBy>
  <cp:revision>767</cp:revision>
  <cp:lastPrinted>2018-01-29T20:24:45Z</cp:lastPrinted>
  <dcterms:created xsi:type="dcterms:W3CDTF">2007-02-23T17:24:38Z</dcterms:created>
  <dcterms:modified xsi:type="dcterms:W3CDTF">2018-02-02T20:53:00Z</dcterms:modified>
</cp:coreProperties>
</file>